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32"/>
  </p:notesMasterIdLst>
  <p:handoutMasterIdLst>
    <p:handoutMasterId r:id="rId33"/>
  </p:handoutMasterIdLst>
  <p:sldIdLst>
    <p:sldId id="355" r:id="rId7"/>
    <p:sldId id="369" r:id="rId8"/>
    <p:sldId id="399" r:id="rId9"/>
    <p:sldId id="370" r:id="rId10"/>
    <p:sldId id="396" r:id="rId11"/>
    <p:sldId id="428" r:id="rId12"/>
    <p:sldId id="400" r:id="rId13"/>
    <p:sldId id="398" r:id="rId14"/>
    <p:sldId id="424" r:id="rId15"/>
    <p:sldId id="407" r:id="rId16"/>
    <p:sldId id="404" r:id="rId17"/>
    <p:sldId id="413" r:id="rId18"/>
    <p:sldId id="401" r:id="rId19"/>
    <p:sldId id="406" r:id="rId20"/>
    <p:sldId id="408" r:id="rId21"/>
    <p:sldId id="409" r:id="rId22"/>
    <p:sldId id="410" r:id="rId23"/>
    <p:sldId id="414" r:id="rId24"/>
    <p:sldId id="425" r:id="rId25"/>
    <p:sldId id="411" r:id="rId26"/>
    <p:sldId id="412" r:id="rId27"/>
    <p:sldId id="427" r:id="rId28"/>
    <p:sldId id="402" r:id="rId29"/>
    <p:sldId id="419" r:id="rId30"/>
    <p:sldId id="426" r:id="rId31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43" autoAdjust="0"/>
    <p:restoredTop sz="88021" autoAdjust="0"/>
  </p:normalViewPr>
  <p:slideViewPr>
    <p:cSldViewPr snapToGrid="0">
      <p:cViewPr>
        <p:scale>
          <a:sx n="106" d="100"/>
          <a:sy n="106" d="100"/>
        </p:scale>
        <p:origin x="104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3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3" Type="http://schemas.openxmlformats.org/officeDocument/2006/relationships/handoutMaster" Target="handoutMasters/handout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09/10/2017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09/10/2017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 smtClean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GB" dirty="0" smtClean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99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7380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SIFT to detect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keypoints</a:t>
            </a:r>
            <a:r>
              <a:rPr lang="en-US" baseline="0" dirty="0" smtClean="0"/>
              <a:t>, same number of </a:t>
            </a:r>
            <a:r>
              <a:rPr lang="en-US" baseline="0" dirty="0" err="1" smtClean="0"/>
              <a:t>keypoints</a:t>
            </a:r>
            <a:r>
              <a:rPr lang="en-US" baseline="0" dirty="0" smtClean="0"/>
              <a:t>, set same number of </a:t>
            </a:r>
            <a:r>
              <a:rPr lang="en-US" baseline="0" dirty="0" err="1" smtClean="0"/>
              <a:t>cluter</a:t>
            </a:r>
            <a:r>
              <a:rPr lang="en-US" baseline="0" dirty="0" smtClean="0"/>
              <a:t> number K, but different representations</a:t>
            </a:r>
            <a:endParaRPr lang="en-US" dirty="0" smtClean="0"/>
          </a:p>
          <a:p>
            <a:r>
              <a:rPr lang="en-US" dirty="0" smtClean="0"/>
              <a:t>SIFT focused</a:t>
            </a:r>
            <a:r>
              <a:rPr lang="en-US" baseline="0" dirty="0" smtClean="0"/>
              <a:t> on the local corner features, and </a:t>
            </a:r>
            <a:r>
              <a:rPr lang="en-US" dirty="0" err="1" smtClean="0"/>
              <a:t>Hypercolumns</a:t>
            </a:r>
            <a:r>
              <a:rPr lang="en-US" baseline="0" dirty="0" smtClean="0"/>
              <a:t> get the semantic meaning of the images.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2346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save time,</a:t>
            </a:r>
            <a:r>
              <a:rPr lang="en-US" baseline="0" dirty="0" smtClean="0"/>
              <a:t> we only test on datasets at 10% noise level.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353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</a:t>
            </a:r>
            <a:r>
              <a:rPr lang="en-US" baseline="0" dirty="0" smtClean="0"/>
              <a:t> the outlier classes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449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61449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6992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05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Goes</a:t>
            </a:r>
            <a:r>
              <a:rPr lang="en-US" baseline="0" dirty="0" smtClean="0"/>
              <a:t> to the </a:t>
            </a:r>
            <a:r>
              <a:rPr lang="en-US" baseline="0" dirty="0" err="1" smtClean="0"/>
              <a:t>begining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8773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Intuitive</a:t>
            </a:r>
            <a:r>
              <a:rPr lang="en-US" baseline="0" dirty="0" smtClean="0"/>
              <a:t> explanation: Most </a:t>
            </a:r>
            <a:r>
              <a:rPr lang="en-US" baseline="0" dirty="0" err="1" smtClean="0"/>
              <a:t>keypoints</a:t>
            </a:r>
            <a:r>
              <a:rPr lang="en-US" baseline="0" dirty="0" smtClean="0"/>
              <a:t> belong to positive images, since the percentage of positive images is assumed to be much higher than the percentage of outliers</a:t>
            </a:r>
          </a:p>
          <a:p>
            <a:r>
              <a:rPr lang="en-US" baseline="0" dirty="0" smtClean="0"/>
              <a:t>M and tau are </a:t>
            </a:r>
            <a:r>
              <a:rPr lang="en-US" baseline="0" dirty="0" err="1" smtClean="0"/>
              <a:t>hyperparameters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6568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8256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527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901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180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999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 smtClean="0"/>
              <a:t>Referent</a:t>
            </a:r>
            <a:br>
              <a:rPr lang="de-DE" noProof="0" dirty="0" smtClean="0"/>
            </a:br>
            <a:r>
              <a:rPr lang="de-DE" noProof="0" dirty="0" smtClean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smtClean="0"/>
              <a:t>Dr. rer. nat. Erika Mustermann (TUM) | kann beliebig erweitert werden | Infos mit Strich trennen</a:t>
            </a:r>
            <a:endParaRPr lang="en-US" dirty="0" smtClean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smtClean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 smtClean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smtClean="0"/>
              <a:t>Dr. rer. nat. Erika Mustermann (TUM) | kann beliebig erweitert werden | Infos mit Strich trennen</a:t>
            </a:r>
            <a:endParaRPr lang="en-US" dirty="0" smtClean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Präsentationsmuster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kann auch als </a:t>
            </a:r>
            <a:r>
              <a:rPr lang="de-DE" noProof="0" dirty="0" err="1" smtClean="0"/>
              <a:t>Kapiteltrenner</a:t>
            </a:r>
            <a:r>
              <a:rPr lang="de-DE" noProof="0" dirty="0" smtClean="0"/>
              <a:t> verwendet werden</a:t>
            </a:r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Dr. rer. nat. Erika Mustermann (TUM) | kann beliebig erweitert werden | Infos mit Strich trennen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Dr. rer. nat. Erika Mustermann (TUM) | kann beliebig erweitert werden | Infos mit Strich trennen</a:t>
            </a:r>
            <a:endParaRPr lang="en-US" dirty="0" smtClean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Präsentationsmuster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kann auch als </a:t>
            </a:r>
            <a:r>
              <a:rPr lang="de-DE" noProof="0" dirty="0" err="1" smtClean="0"/>
              <a:t>Kapiteltrenner</a:t>
            </a:r>
            <a:r>
              <a:rPr lang="de-DE" noProof="0" dirty="0" smtClean="0"/>
              <a:t> verwendet werden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Titel der Präsentation durch Klicken bearbeiten</a:t>
            </a:r>
            <a:endParaRPr lang="de-DE" noProof="0" dirty="0"/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 smtClean="0"/>
              <a:t>Referent</a:t>
            </a:r>
            <a:br>
              <a:rPr lang="de-DE" noProof="0" dirty="0" smtClean="0"/>
            </a:br>
            <a:r>
              <a:rPr lang="de-DE" noProof="0" dirty="0" smtClean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Dr. rer. nat. Erika Mustermann (TUM) | kann beliebig erweitert werden | Infos mit Strich trennen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 smtClean="0"/>
              <a:t>Referent</a:t>
            </a:r>
            <a:br>
              <a:rPr lang="de-DE" noProof="0" dirty="0" smtClean="0"/>
            </a:br>
            <a:r>
              <a:rPr lang="de-DE" noProof="0" dirty="0" smtClean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Dr. rer. nat. Erika Mustermann (TUM) | kann beliebig erweitert werden | Infos mit Strich trennen</a:t>
            </a:r>
            <a:endParaRPr lang="en-US" dirty="0" smtClean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 smtClean="0"/>
              <a:t>Referent</a:t>
            </a:r>
            <a:br>
              <a:rPr lang="de-DE" noProof="0" dirty="0" smtClean="0"/>
            </a:br>
            <a:r>
              <a:rPr lang="de-DE" noProof="0" dirty="0" smtClean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smtClean="0"/>
              <a:t>Dr. rer. nat. Erika Mustermann (TUM) | kann beliebig erweitert werden | Infos mit Strich trennen</a:t>
            </a:r>
            <a:endParaRPr lang="en-US" dirty="0" smtClean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 smtClean="0"/>
              <a:t>Inhalt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Dr. rer. nat. Erika Mustermann (TUM) | kann beliebig erweitert werden | Infos mit Strich trennen</a:t>
            </a:r>
            <a:endParaRPr lang="en-US" dirty="0" smtClean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 smtClean="0"/>
              <a:t>Inhalt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sz="1600" noProof="0" dirty="0" smtClean="0"/>
              <a:t>Dritte Ebene</a:t>
            </a:r>
            <a:endParaRPr lang="de-DE" noProof="0" dirty="0" smtClean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Dr. rer. nat. Erika Mustermann (TUM) | kann beliebig erweitert werden | Infos mit Strich trennen</a:t>
            </a:r>
            <a:endParaRPr lang="en-US" dirty="0" smtClean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 smtClean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 smtClean="0"/>
              <a:t>Inhalt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sz="1600" noProof="0" dirty="0" smtClean="0"/>
              <a:t>Dritte Ebene</a:t>
            </a:r>
            <a:endParaRPr lang="de-DE" noProof="0" dirty="0" smtClean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 smtClean="0"/>
              <a:t>Inhalt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sz="1600" noProof="0" dirty="0" smtClean="0"/>
              <a:t>Dritte Ebene</a:t>
            </a:r>
            <a:endParaRPr lang="de-DE" noProof="0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smtClean="0"/>
              <a:t>Dr. rer. nat. Erika Mustermann (TUM) | kann beliebig erweitert werden | Infos mit Strich trennen</a:t>
            </a:r>
            <a:endParaRPr lang="en-US" dirty="0" smtClean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 smtClean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 smtClean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sz="1600" dirty="0" smtClean="0"/>
              <a:t>Dritte Ebene</a:t>
            </a:r>
            <a:endParaRPr lang="de-DE" dirty="0" smtClean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 smtClean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 smtClean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sz="1600" dirty="0" smtClean="0"/>
              <a:t>Dritte Ebene</a:t>
            </a:r>
            <a:endParaRPr lang="de-DE" dirty="0" smtClean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3.xml"/><Relationship Id="rId3" Type="http://schemas.openxmlformats.org/officeDocument/2006/relationships/image" Target="../media/image1.wm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slideLayout" Target="../slideLayouts/slideLayout10.xml"/><Relationship Id="rId8" Type="http://schemas.openxmlformats.org/officeDocument/2006/relationships/slideLayout" Target="../slideLayouts/slideLayout11.xml"/><Relationship Id="rId9" Type="http://schemas.openxmlformats.org/officeDocument/2006/relationships/theme" Target="../theme/theme4.xml"/><Relationship Id="rId10" Type="http://schemas.openxmlformats.org/officeDocument/2006/relationships/image" Target="../media/image1.wmf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5.xml"/><Relationship Id="rId3" Type="http://schemas.openxmlformats.org/officeDocument/2006/relationships/image" Target="../media/image3.emf"/></Relationships>
</file>

<file path=ppt/slideMasters/_rels/slideMaster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theme" Target="../theme/theme6.xml"/><Relationship Id="rId3" Type="http://schemas.openxmlformats.org/officeDocument/2006/relationships/image" Target="../media/image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Dr. rer. nat. Erika Mustermann (TUM) | kann beliebig erweitert werden | Infos mit Strich trennen</a:t>
            </a:r>
            <a:endParaRPr lang="en-US" dirty="0" smtClean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 smtClean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Dr. rer. nat. Erika Mustermann (TUM) | kann beliebig erweitert werden | Infos mit Strich trennen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Dr. rer. nat. Erika Mustermann (TUM) | kann beliebig erweitert werden | Infos mit Strich trennen</a:t>
            </a:r>
            <a:endParaRPr lang="en-US" dirty="0" smtClean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 smtClean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 smtClean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 smtClean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 smtClean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 smtClean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Dr. rer. nat. Erika Mustermann (TUM) | kann beliebig erweitert werden | Infos mit Strich trennen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Dr. rer. nat. Erika Mustermann (TUM) | kann beliebig erweitert werden | Infos mit Strich trennen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Dr. rer. nat. Erika Mustermann (TUM) | kann beliebig erweitert werden | Infos mit Strich trennen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5" Type="http://schemas.openxmlformats.org/officeDocument/2006/relationships/image" Target="../media/image21.jpg"/><Relationship Id="rId6" Type="http://schemas.openxmlformats.org/officeDocument/2006/relationships/image" Target="../media/image22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jpg"/><Relationship Id="rId5" Type="http://schemas.openxmlformats.org/officeDocument/2006/relationships/image" Target="../media/image27.jpg"/><Relationship Id="rId6" Type="http://schemas.openxmlformats.org/officeDocument/2006/relationships/image" Target="../media/image28.jpg"/><Relationship Id="rId7" Type="http://schemas.openxmlformats.org/officeDocument/2006/relationships/image" Target="../media/image29.jpg"/><Relationship Id="rId8" Type="http://schemas.openxmlformats.org/officeDocument/2006/relationships/image" Target="../media/image30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jpeg"/><Relationship Id="rId8" Type="http://schemas.openxmlformats.org/officeDocument/2006/relationships/image" Target="../media/image46.jpeg"/><Relationship Id="rId9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8.jpg"/><Relationship Id="rId12" Type="http://schemas.openxmlformats.org/officeDocument/2006/relationships/image" Target="../media/image59.jpg"/><Relationship Id="rId13" Type="http://schemas.openxmlformats.org/officeDocument/2006/relationships/image" Target="../media/image60.jpg"/><Relationship Id="rId14" Type="http://schemas.openxmlformats.org/officeDocument/2006/relationships/image" Target="../media/image61.jpg"/><Relationship Id="rId15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0.jpg"/><Relationship Id="rId4" Type="http://schemas.openxmlformats.org/officeDocument/2006/relationships/image" Target="../media/image51.jpg"/><Relationship Id="rId5" Type="http://schemas.openxmlformats.org/officeDocument/2006/relationships/image" Target="../media/image52.jpg"/><Relationship Id="rId6" Type="http://schemas.openxmlformats.org/officeDocument/2006/relationships/image" Target="../media/image53.jpg"/><Relationship Id="rId7" Type="http://schemas.openxmlformats.org/officeDocument/2006/relationships/image" Target="../media/image54.jpg"/><Relationship Id="rId8" Type="http://schemas.openxmlformats.org/officeDocument/2006/relationships/image" Target="../media/image55.jpg"/><Relationship Id="rId9" Type="http://schemas.openxmlformats.org/officeDocument/2006/relationships/image" Target="../media/image56.jpg"/><Relationship Id="rId10" Type="http://schemas.openxmlformats.org/officeDocument/2006/relationships/image" Target="../media/image57.jpg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1.jpg"/><Relationship Id="rId12" Type="http://schemas.openxmlformats.org/officeDocument/2006/relationships/image" Target="../media/image72.jpg"/><Relationship Id="rId13" Type="http://schemas.openxmlformats.org/officeDocument/2006/relationships/image" Target="../media/image73.jpg"/><Relationship Id="rId14" Type="http://schemas.openxmlformats.org/officeDocument/2006/relationships/image" Target="../media/image74.jpg"/><Relationship Id="rId15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3.jpg"/><Relationship Id="rId4" Type="http://schemas.openxmlformats.org/officeDocument/2006/relationships/image" Target="../media/image64.jpg"/><Relationship Id="rId5" Type="http://schemas.openxmlformats.org/officeDocument/2006/relationships/image" Target="../media/image65.jpg"/><Relationship Id="rId6" Type="http://schemas.openxmlformats.org/officeDocument/2006/relationships/image" Target="../media/image66.jpg"/><Relationship Id="rId7" Type="http://schemas.openxmlformats.org/officeDocument/2006/relationships/image" Target="../media/image67.jpg"/><Relationship Id="rId8" Type="http://schemas.openxmlformats.org/officeDocument/2006/relationships/image" Target="../media/image68.jpg"/><Relationship Id="rId9" Type="http://schemas.openxmlformats.org/officeDocument/2006/relationships/image" Target="../media/image69.jpg"/><Relationship Id="rId10" Type="http://schemas.openxmlformats.org/officeDocument/2006/relationships/image" Target="../media/image70.jpg"/></Relationships>
</file>

<file path=ppt/slides/_rels/slide22.xml.rels><?xml version="1.0" encoding="UTF-8" standalone="yes"?>
<Relationships xmlns="http://schemas.openxmlformats.org/package/2006/relationships"><Relationship Id="rId20" Type="http://schemas.openxmlformats.org/officeDocument/2006/relationships/image" Target="../media/image93.jpg"/><Relationship Id="rId21" Type="http://schemas.openxmlformats.org/officeDocument/2006/relationships/image" Target="../media/image94.jpg"/><Relationship Id="rId22" Type="http://schemas.openxmlformats.org/officeDocument/2006/relationships/image" Target="../media/image95.jpg"/><Relationship Id="rId23" Type="http://schemas.openxmlformats.org/officeDocument/2006/relationships/image" Target="../media/image96.jpg"/><Relationship Id="rId24" Type="http://schemas.openxmlformats.org/officeDocument/2006/relationships/image" Target="../media/image97.jpg"/><Relationship Id="rId25" Type="http://schemas.openxmlformats.org/officeDocument/2006/relationships/image" Target="../media/image98.jpg"/><Relationship Id="rId26" Type="http://schemas.openxmlformats.org/officeDocument/2006/relationships/image" Target="../media/image99.jpg"/><Relationship Id="rId27" Type="http://schemas.openxmlformats.org/officeDocument/2006/relationships/image" Target="../media/image100.jpg"/><Relationship Id="rId28" Type="http://schemas.openxmlformats.org/officeDocument/2006/relationships/image" Target="../media/image101.jpg"/><Relationship Id="rId29" Type="http://schemas.openxmlformats.org/officeDocument/2006/relationships/image" Target="../media/image102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6.jpg"/><Relationship Id="rId4" Type="http://schemas.openxmlformats.org/officeDocument/2006/relationships/image" Target="../media/image77.jpg"/><Relationship Id="rId5" Type="http://schemas.openxmlformats.org/officeDocument/2006/relationships/image" Target="../media/image78.jpg"/><Relationship Id="rId30" Type="http://schemas.openxmlformats.org/officeDocument/2006/relationships/image" Target="../media/image103.jpg"/><Relationship Id="rId31" Type="http://schemas.openxmlformats.org/officeDocument/2006/relationships/image" Target="../media/image104.jpg"/><Relationship Id="rId32" Type="http://schemas.openxmlformats.org/officeDocument/2006/relationships/image" Target="../media/image105.jpg"/><Relationship Id="rId9" Type="http://schemas.openxmlformats.org/officeDocument/2006/relationships/image" Target="../media/image82.jpg"/><Relationship Id="rId6" Type="http://schemas.openxmlformats.org/officeDocument/2006/relationships/image" Target="../media/image79.jpg"/><Relationship Id="rId7" Type="http://schemas.openxmlformats.org/officeDocument/2006/relationships/image" Target="../media/image80.jpg"/><Relationship Id="rId8" Type="http://schemas.openxmlformats.org/officeDocument/2006/relationships/image" Target="../media/image81.jpg"/><Relationship Id="rId33" Type="http://schemas.openxmlformats.org/officeDocument/2006/relationships/image" Target="../media/image106.jpg"/><Relationship Id="rId34" Type="http://schemas.openxmlformats.org/officeDocument/2006/relationships/image" Target="../media/image107.jpg"/><Relationship Id="rId35" Type="http://schemas.openxmlformats.org/officeDocument/2006/relationships/image" Target="../media/image108.jpg"/><Relationship Id="rId36" Type="http://schemas.openxmlformats.org/officeDocument/2006/relationships/image" Target="../media/image109.jpg"/><Relationship Id="rId10" Type="http://schemas.openxmlformats.org/officeDocument/2006/relationships/image" Target="../media/image83.jpg"/><Relationship Id="rId11" Type="http://schemas.openxmlformats.org/officeDocument/2006/relationships/image" Target="../media/image84.jpg"/><Relationship Id="rId12" Type="http://schemas.openxmlformats.org/officeDocument/2006/relationships/image" Target="../media/image85.jpg"/><Relationship Id="rId13" Type="http://schemas.openxmlformats.org/officeDocument/2006/relationships/image" Target="../media/image86.jpg"/><Relationship Id="rId14" Type="http://schemas.openxmlformats.org/officeDocument/2006/relationships/image" Target="../media/image87.jpg"/><Relationship Id="rId15" Type="http://schemas.openxmlformats.org/officeDocument/2006/relationships/image" Target="../media/image88.jpg"/><Relationship Id="rId16" Type="http://schemas.openxmlformats.org/officeDocument/2006/relationships/image" Target="../media/image89.jpg"/><Relationship Id="rId17" Type="http://schemas.openxmlformats.org/officeDocument/2006/relationships/image" Target="../media/image90.jpg"/><Relationship Id="rId18" Type="http://schemas.openxmlformats.org/officeDocument/2006/relationships/image" Target="../media/image91.jpg"/><Relationship Id="rId19" Type="http://schemas.openxmlformats.org/officeDocument/2006/relationships/image" Target="../media/image92.jpg"/><Relationship Id="rId37" Type="http://schemas.openxmlformats.org/officeDocument/2006/relationships/image" Target="../media/image110.jpg"/><Relationship Id="rId38" Type="http://schemas.openxmlformats.org/officeDocument/2006/relationships/image" Target="../media/image111.jpg"/><Relationship Id="rId39" Type="http://schemas.openxmlformats.org/officeDocument/2006/relationships/image" Target="../media/image112.jpg"/><Relationship Id="rId40" Type="http://schemas.openxmlformats.org/officeDocument/2006/relationships/image" Target="../media/image113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jpeg"/><Relationship Id="rId12" Type="http://schemas.openxmlformats.org/officeDocument/2006/relationships/image" Target="../media/image15.jpeg"/><Relationship Id="rId13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7" Type="http://schemas.openxmlformats.org/officeDocument/2006/relationships/image" Target="../media/image10.jpeg"/><Relationship Id="rId8" Type="http://schemas.openxmlformats.org/officeDocument/2006/relationships/image" Target="../media/image11.jpeg"/><Relationship Id="rId9" Type="http://schemas.openxmlformats.org/officeDocument/2006/relationships/image" Target="../media/image12.jpeg"/><Relationship Id="rId10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9088" y="2225439"/>
            <a:ext cx="8508999" cy="82592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de-DE" dirty="0" smtClean="0">
                <a:latin typeface="+mj-lt"/>
              </a:rPr>
              <a:t>Nan Liu</a:t>
            </a:r>
          </a:p>
          <a:p>
            <a:pPr>
              <a:lnSpc>
                <a:spcPct val="200000"/>
              </a:lnSpc>
            </a:pPr>
            <a:r>
              <a:rPr lang="de-DE" dirty="0" smtClean="0">
                <a:latin typeface="+mj-lt"/>
              </a:rPr>
              <a:t>06. </a:t>
            </a:r>
            <a:r>
              <a:rPr lang="de-DE" dirty="0" err="1" smtClean="0">
                <a:latin typeface="+mj-lt"/>
              </a:rPr>
              <a:t>October</a:t>
            </a:r>
            <a:r>
              <a:rPr lang="de-DE" dirty="0" smtClean="0">
                <a:latin typeface="+mj-lt"/>
              </a:rPr>
              <a:t> 2017, Garching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1231106"/>
          </a:xfrm>
        </p:spPr>
        <p:txBody>
          <a:bodyPr/>
          <a:lstStyle/>
          <a:p>
            <a:r>
              <a:rPr lang="de-DE" dirty="0" smtClean="0"/>
              <a:t>Robust </a:t>
            </a:r>
            <a:r>
              <a:rPr lang="de-DE" dirty="0"/>
              <a:t>outlier detection for webly-supervised image classification and action recognition</a:t>
            </a:r>
            <a:br>
              <a:rPr lang="de-DE" dirty="0"/>
            </a:br>
            <a:endParaRPr lang="de-DE" dirty="0"/>
          </a:p>
        </p:txBody>
      </p:sp>
      <p:pic>
        <p:nvPicPr>
          <p:cNvPr id="5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01" y="3051360"/>
            <a:ext cx="3892489" cy="33974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19088" y="3368157"/>
            <a:ext cx="3772465" cy="10193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 smtClean="0">
                <a:latin typeface="+mj-lt"/>
              </a:rPr>
              <a:t>Supervisor: Prof. Dr. Nassir </a:t>
            </a:r>
            <a:r>
              <a:rPr lang="en-US" sz="1600" dirty="0" err="1" smtClean="0">
                <a:latin typeface="+mj-lt"/>
              </a:rPr>
              <a:t>Navab</a:t>
            </a:r>
            <a:endParaRPr lang="en-US" sz="1600" dirty="0" smtClean="0">
              <a:latin typeface="+mj-lt"/>
            </a:endParaRPr>
          </a:p>
          <a:p>
            <a:r>
              <a:rPr lang="en-US" sz="1600" dirty="0" smtClean="0">
                <a:latin typeface="+mj-lt"/>
              </a:rPr>
              <a:t>Advisors:    Dr. Federico </a:t>
            </a:r>
            <a:r>
              <a:rPr lang="en-US" sz="1600" dirty="0" err="1" smtClean="0">
                <a:latin typeface="+mj-lt"/>
              </a:rPr>
              <a:t>Tombari</a:t>
            </a:r>
            <a:endParaRPr lang="en-US" sz="1600" dirty="0" smtClean="0">
              <a:latin typeface="+mj-lt"/>
            </a:endParaRPr>
          </a:p>
          <a:p>
            <a:r>
              <a:rPr lang="en-US" sz="1600" dirty="0">
                <a:latin typeface="+mj-lt"/>
              </a:rPr>
              <a:t>	</a:t>
            </a:r>
            <a:r>
              <a:rPr lang="en-US" sz="1600" dirty="0" smtClean="0">
                <a:latin typeface="+mj-lt"/>
              </a:rPr>
              <a:t>   Christian </a:t>
            </a:r>
            <a:r>
              <a:rPr lang="en-US" sz="1600" dirty="0" err="1" smtClean="0">
                <a:latin typeface="+mj-lt"/>
              </a:rPr>
              <a:t>Rupprecht</a:t>
            </a:r>
            <a:endParaRPr lang="en-US" sz="1600" dirty="0" smtClean="0">
              <a:latin typeface="+mj-lt"/>
            </a:endParaRPr>
          </a:p>
          <a:p>
            <a:pPr>
              <a:lnSpc>
                <a:spcPct val="114000"/>
              </a:lnSpc>
            </a:pPr>
            <a:endParaRPr lang="en-US" sz="1600" dirty="0" err="1" smtClean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80827" y="5129939"/>
            <a:ext cx="65" cy="2807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endParaRPr lang="en-US" sz="1600" dirty="0" err="1" smtClean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3946281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Statistical feature</a:t>
            </a:r>
          </a:p>
          <a:p>
            <a:pPr marL="461963" lvl="1" indent="-285750"/>
            <a:r>
              <a:rPr lang="en-US" dirty="0" smtClean="0"/>
              <a:t>Color histogram </a:t>
            </a:r>
          </a:p>
          <a:p>
            <a:pPr marL="461963" lvl="1" indent="-285750"/>
            <a:r>
              <a:rPr lang="en-US" dirty="0" smtClean="0"/>
              <a:t>HOG</a:t>
            </a:r>
          </a:p>
          <a:p>
            <a:pPr marL="461963" lvl="1" indent="-285750"/>
            <a:r>
              <a:rPr lang="en-US" dirty="0" smtClean="0"/>
              <a:t>SIFT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Deep-learned feature </a:t>
            </a:r>
          </a:p>
          <a:p>
            <a:pPr marL="461963" lvl="1" indent="-285750"/>
            <a:r>
              <a:rPr lang="en-US" dirty="0" smtClean="0"/>
              <a:t>Global feature representation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feature extraction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165" y="1870109"/>
            <a:ext cx="1695200" cy="169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165" y="3318883"/>
            <a:ext cx="1631906" cy="1631906"/>
          </a:xfrm>
          <a:prstGeom prst="rect">
            <a:avLst/>
          </a:prstGeom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489" y="3438020"/>
            <a:ext cx="1512769" cy="15127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738" y="2075449"/>
            <a:ext cx="1094977" cy="109497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79165" y="5254752"/>
            <a:ext cx="3410093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200" dirty="0" smtClean="0">
                <a:latin typeface="+mn-lt"/>
              </a:rPr>
              <a:t>Figure 4: An example of SIFT features. </a:t>
            </a:r>
          </a:p>
        </p:txBody>
      </p:sp>
    </p:spTree>
    <p:extLst>
      <p:ext uri="{BB962C8B-B14F-4D97-AF65-F5344CB8AC3E}">
        <p14:creationId xmlns:p14="http://schemas.microsoft.com/office/powerpoint/2010/main" val="19071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feature extraction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98647" y="6376812"/>
            <a:ext cx="6338824" cy="2105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200" dirty="0" smtClean="0">
                <a:latin typeface="+mn-lt"/>
              </a:rPr>
              <a:t>Figure 5: Feature maps of image </a:t>
            </a:r>
            <a:r>
              <a:rPr lang="en-US" sz="1200" i="1" dirty="0" err="1" smtClean="0">
                <a:latin typeface="+mn-lt"/>
              </a:rPr>
              <a:t>madruga</a:t>
            </a:r>
            <a:r>
              <a:rPr lang="en-US" sz="1200" i="1" dirty="0" smtClean="0">
                <a:latin typeface="+mn-lt"/>
              </a:rPr>
              <a:t> </a:t>
            </a:r>
            <a:r>
              <a:rPr lang="en-US" sz="1200" dirty="0" smtClean="0">
                <a:latin typeface="+mn-lt"/>
              </a:rPr>
              <a:t>from different layers of VGG-16.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292" y="1673750"/>
            <a:ext cx="6201533" cy="4530515"/>
          </a:xfrm>
        </p:spPr>
      </p:pic>
    </p:spTree>
    <p:extLst>
      <p:ext uri="{BB962C8B-B14F-4D97-AF65-F5344CB8AC3E}">
        <p14:creationId xmlns:p14="http://schemas.microsoft.com/office/powerpoint/2010/main" val="214383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3946281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Statistical feature</a:t>
            </a:r>
          </a:p>
          <a:p>
            <a:pPr marL="461963" lvl="1" indent="-285750"/>
            <a:r>
              <a:rPr lang="en-US" dirty="0" smtClean="0"/>
              <a:t>Color histogram </a:t>
            </a:r>
          </a:p>
          <a:p>
            <a:pPr marL="461963" lvl="1" indent="-285750"/>
            <a:r>
              <a:rPr lang="en-US" dirty="0" smtClean="0"/>
              <a:t>HOG</a:t>
            </a:r>
          </a:p>
          <a:p>
            <a:pPr marL="461963" lvl="1" indent="-285750"/>
            <a:r>
              <a:rPr lang="en-US" dirty="0" smtClean="0"/>
              <a:t>SIFT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Deep-learned feature </a:t>
            </a:r>
          </a:p>
          <a:p>
            <a:pPr marL="461963" lvl="1" indent="-285750"/>
            <a:r>
              <a:rPr lang="en-US" dirty="0" smtClean="0"/>
              <a:t>Global feature representation (Image Clustering)</a:t>
            </a:r>
          </a:p>
          <a:p>
            <a:pPr marL="461963" lvl="1" indent="-285750"/>
            <a:r>
              <a:rPr lang="en-US" dirty="0" smtClean="0"/>
              <a:t>Local feature representation: </a:t>
            </a:r>
            <a:r>
              <a:rPr lang="en-US" dirty="0" err="1" smtClean="0"/>
              <a:t>Hypercolumn</a:t>
            </a:r>
            <a:r>
              <a:rPr lang="en-US" dirty="0" smtClean="0"/>
              <a:t> </a:t>
            </a:r>
            <a:r>
              <a:rPr lang="en-US" baseline="30000" dirty="0" smtClean="0"/>
              <a:t>[5]</a:t>
            </a:r>
          </a:p>
          <a:p>
            <a:pPr marL="461963" lvl="1" indent="-285750"/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feature extraction</a:t>
            </a:r>
            <a:endParaRPr lang="en-US" dirty="0"/>
          </a:p>
        </p:txBody>
      </p:sp>
      <p:pic>
        <p:nvPicPr>
          <p:cNvPr id="6" name="Content Placeholder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792" y="2169546"/>
            <a:ext cx="3633216" cy="28204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57267" y="5217244"/>
            <a:ext cx="3869741" cy="4912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200" dirty="0"/>
              <a:t>Figure 6</a:t>
            </a:r>
            <a:r>
              <a:rPr lang="en-US" sz="1200" dirty="0" smtClean="0"/>
              <a:t>: </a:t>
            </a:r>
            <a:r>
              <a:rPr lang="en-US" sz="1200" dirty="0"/>
              <a:t>Illustration of </a:t>
            </a:r>
            <a:r>
              <a:rPr lang="en-US" sz="1200" dirty="0" err="1"/>
              <a:t>Hypercolumn</a:t>
            </a:r>
            <a:r>
              <a:rPr lang="en-US" sz="1200" dirty="0"/>
              <a:t> (from [5]). </a:t>
            </a:r>
          </a:p>
          <a:p>
            <a:pPr>
              <a:lnSpc>
                <a:spcPct val="114000"/>
              </a:lnSpc>
            </a:pPr>
            <a:endParaRPr lang="en-US" sz="1600" dirty="0" err="1" smtClean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9090" y="6473313"/>
            <a:ext cx="8308075" cy="7017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en-US" sz="1200" dirty="0" smtClean="0">
                <a:latin typeface="+mn-lt"/>
              </a:rPr>
              <a:t>[[5] B. </a:t>
            </a:r>
            <a:r>
              <a:rPr lang="en-US" sz="1200" dirty="0" err="1" smtClean="0">
                <a:latin typeface="+mn-lt"/>
              </a:rPr>
              <a:t>Hariharan</a:t>
            </a:r>
            <a:r>
              <a:rPr lang="en-US" sz="1200" dirty="0" smtClean="0">
                <a:latin typeface="+mn-lt"/>
              </a:rPr>
              <a:t>, P. </a:t>
            </a:r>
            <a:r>
              <a:rPr lang="en-US" sz="1200" dirty="0" err="1" smtClean="0">
                <a:latin typeface="+mn-lt"/>
              </a:rPr>
              <a:t>Arbeláez</a:t>
            </a:r>
            <a:r>
              <a:rPr lang="en-US" sz="1200" dirty="0" smtClean="0">
                <a:latin typeface="+mn-lt"/>
              </a:rPr>
              <a:t>, R. </a:t>
            </a:r>
            <a:r>
              <a:rPr lang="en-US" sz="1200" dirty="0" err="1" smtClean="0">
                <a:latin typeface="+mn-lt"/>
              </a:rPr>
              <a:t>Girshick</a:t>
            </a:r>
            <a:r>
              <a:rPr lang="en-US" sz="1200" dirty="0" smtClean="0">
                <a:latin typeface="+mn-lt"/>
              </a:rPr>
              <a:t>, and J. Malik. </a:t>
            </a:r>
            <a:r>
              <a:rPr lang="en-US" sz="1200" dirty="0">
                <a:latin typeface="+mn-lt"/>
              </a:rPr>
              <a:t>"</a:t>
            </a:r>
            <a:r>
              <a:rPr lang="en-US" sz="1200" dirty="0" err="1">
                <a:latin typeface="+mn-lt"/>
              </a:rPr>
              <a:t>Hypercolumns</a:t>
            </a:r>
            <a:r>
              <a:rPr lang="en-US" sz="1200" dirty="0">
                <a:latin typeface="+mn-lt"/>
              </a:rPr>
              <a:t> for object segmentation and fine-grained localization." </a:t>
            </a:r>
            <a:r>
              <a:rPr lang="en-US" sz="1200" i="1" dirty="0">
                <a:latin typeface="+mn-lt"/>
              </a:rPr>
              <a:t>Proceedings of the IEEE Conference on Computer Vision and Pattern Recognition</a:t>
            </a:r>
            <a:r>
              <a:rPr lang="en-US" sz="1200" dirty="0">
                <a:latin typeface="+mn-lt"/>
              </a:rPr>
              <a:t>. 2015.</a:t>
            </a:r>
          </a:p>
          <a:p>
            <a:pPr>
              <a:lnSpc>
                <a:spcPct val="114000"/>
              </a:lnSpc>
            </a:pPr>
            <a:r>
              <a:rPr lang="en-US" sz="1600" dirty="0" smtClean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503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endParaRPr lang="de-DE" sz="2200" dirty="0" smtClean="0"/>
          </a:p>
          <a:p>
            <a:pPr marL="342900" indent="-342900">
              <a:buFont typeface="Arial" charset="0"/>
              <a:buChar char="•"/>
            </a:pPr>
            <a:endParaRPr lang="de-DE" sz="2200" dirty="0"/>
          </a:p>
          <a:p>
            <a:pPr marL="342900" indent="-342900">
              <a:buFont typeface="Arial" charset="0"/>
              <a:buChar char="•"/>
            </a:pPr>
            <a:r>
              <a:rPr lang="de-DE" sz="2200" dirty="0" smtClean="0">
                <a:solidFill>
                  <a:schemeClr val="bg1">
                    <a:lumMod val="75000"/>
                  </a:schemeClr>
                </a:solidFill>
              </a:rPr>
              <a:t>Motivation</a:t>
            </a:r>
          </a:p>
          <a:p>
            <a:pPr marL="342900" indent="-342900">
              <a:buFont typeface="Arial" charset="0"/>
              <a:buChar char="•"/>
            </a:pPr>
            <a:endParaRPr lang="de-DE" sz="2200" dirty="0" smtClean="0"/>
          </a:p>
          <a:p>
            <a:pPr marL="342900" indent="-342900">
              <a:buFont typeface="Arial" charset="0"/>
              <a:buChar char="•"/>
            </a:pPr>
            <a:r>
              <a:rPr lang="de-DE" sz="2200" dirty="0" smtClean="0">
                <a:solidFill>
                  <a:schemeClr val="bg1">
                    <a:lumMod val="75000"/>
                  </a:schemeClr>
                </a:solidFill>
              </a:rPr>
              <a:t>Approach</a:t>
            </a:r>
          </a:p>
          <a:p>
            <a:pPr marL="342900" indent="-342900">
              <a:buFont typeface="Arial" charset="0"/>
              <a:buChar char="•"/>
            </a:pPr>
            <a:endParaRPr lang="de-DE" sz="2200" dirty="0" smtClean="0"/>
          </a:p>
          <a:p>
            <a:pPr marL="342900" indent="-342900">
              <a:buFont typeface="Arial" charset="0"/>
              <a:buChar char="•"/>
            </a:pPr>
            <a:r>
              <a:rPr lang="de-DE" sz="2200" dirty="0" smtClean="0"/>
              <a:t>Evaluation</a:t>
            </a:r>
          </a:p>
          <a:p>
            <a:pPr marL="342900" indent="-342900">
              <a:buFont typeface="Arial" charset="0"/>
              <a:buChar char="•"/>
            </a:pPr>
            <a:endParaRPr lang="de-DE" sz="2200" dirty="0" smtClean="0"/>
          </a:p>
          <a:p>
            <a:pPr marL="342900" indent="-342900">
              <a:buFont typeface="Arial" charset="0"/>
              <a:buChar char="•"/>
            </a:pPr>
            <a:r>
              <a:rPr lang="de-DE" sz="2200" dirty="0" err="1" smtClean="0">
                <a:solidFill>
                  <a:schemeClr val="bg1">
                    <a:lumMod val="75000"/>
                  </a:schemeClr>
                </a:solidFill>
              </a:rPr>
              <a:t>Conclusion</a:t>
            </a:r>
            <a:endParaRPr sz="2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z="3000" dirty="0" smtClean="0"/>
              <a:t>Contents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191284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Datasets</a:t>
            </a:r>
          </a:p>
          <a:p>
            <a:pPr marL="519113" lvl="1" indent="-3429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i="1" dirty="0"/>
              <a:t>Synthetic </a:t>
            </a:r>
            <a:endParaRPr lang="en-US" i="1" dirty="0" smtClean="0"/>
          </a:p>
          <a:p>
            <a:pPr marL="519113" lvl="1" indent="-3429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i="1" dirty="0"/>
              <a:t>Pascal VOC </a:t>
            </a:r>
            <a:r>
              <a:rPr lang="en-US" i="1" dirty="0" smtClean="0"/>
              <a:t>2012 </a:t>
            </a:r>
            <a:r>
              <a:rPr lang="en-US" i="1" baseline="30000" dirty="0" smtClean="0"/>
              <a:t>[6]</a:t>
            </a:r>
          </a:p>
          <a:p>
            <a:pPr marL="519113" lvl="1" indent="-3429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i="1" dirty="0" err="1" smtClean="0"/>
              <a:t>MITPlaces</a:t>
            </a:r>
            <a:r>
              <a:rPr lang="en-US" i="1" dirty="0" smtClean="0"/>
              <a:t> </a:t>
            </a:r>
            <a:r>
              <a:rPr lang="en-US" i="1" baseline="30000" dirty="0" smtClean="0"/>
              <a:t>[7]</a:t>
            </a:r>
            <a:endParaRPr lang="en-US" i="1" baseline="30000" dirty="0"/>
          </a:p>
          <a:p>
            <a:pPr marL="519113" lvl="1" indent="-3429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Baseline methods</a:t>
            </a:r>
          </a:p>
          <a:p>
            <a:pPr marL="519113" lvl="1" indent="-3429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Random Walk </a:t>
            </a:r>
            <a:r>
              <a:rPr lang="en-US" baseline="30000" dirty="0" smtClean="0"/>
              <a:t>[8]</a:t>
            </a:r>
          </a:p>
          <a:p>
            <a:pPr marL="519113" lvl="1" indent="-3429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Exemplar-LDA </a:t>
            </a:r>
            <a:r>
              <a:rPr lang="en-US" baseline="30000" dirty="0" smtClean="0"/>
              <a:t>[9]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9090" y="5234609"/>
            <a:ext cx="8507918" cy="16840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en-US" sz="1200" dirty="0" smtClean="0">
                <a:latin typeface="+mn-lt"/>
              </a:rPr>
              <a:t>[6] M. </a:t>
            </a:r>
            <a:r>
              <a:rPr lang="en-US" sz="1200" dirty="0" err="1" smtClean="0">
                <a:latin typeface="+mn-lt"/>
              </a:rPr>
              <a:t>Everingham</a:t>
            </a:r>
            <a:r>
              <a:rPr lang="en-US" sz="1200" dirty="0" smtClean="0">
                <a:latin typeface="+mn-lt"/>
              </a:rPr>
              <a:t>, L. Van </a:t>
            </a:r>
            <a:r>
              <a:rPr lang="en-US" sz="1200" dirty="0" err="1" smtClean="0">
                <a:latin typeface="+mn-lt"/>
              </a:rPr>
              <a:t>Gool</a:t>
            </a:r>
            <a:r>
              <a:rPr lang="en-US" sz="1200" dirty="0" smtClean="0">
                <a:latin typeface="+mn-lt"/>
              </a:rPr>
              <a:t>, </a:t>
            </a:r>
            <a:r>
              <a:rPr lang="en-US" sz="1200" dirty="0"/>
              <a:t>C. K. </a:t>
            </a:r>
            <a:r>
              <a:rPr lang="en-US" sz="1200" dirty="0" smtClean="0"/>
              <a:t>I. </a:t>
            </a:r>
            <a:r>
              <a:rPr lang="en-US" sz="1200" dirty="0" smtClean="0">
                <a:latin typeface="+mn-lt"/>
              </a:rPr>
              <a:t>Williams</a:t>
            </a:r>
            <a:r>
              <a:rPr lang="en-US" sz="1200" dirty="0">
                <a:latin typeface="+mn-lt"/>
              </a:rPr>
              <a:t>, </a:t>
            </a:r>
            <a:r>
              <a:rPr lang="en-US" sz="1200" dirty="0" smtClean="0">
                <a:latin typeface="+mn-lt"/>
              </a:rPr>
              <a:t>J. Winn &amp; A. Zisserman</a:t>
            </a:r>
            <a:r>
              <a:rPr lang="en-US" sz="1200" dirty="0" smtClean="0"/>
              <a:t>. </a:t>
            </a:r>
            <a:r>
              <a:rPr lang="en-US" sz="1200" dirty="0"/>
              <a:t>"The pascal visual object classes challenge 2012 (voc2012) results (2012)." </a:t>
            </a:r>
            <a:r>
              <a:rPr lang="en-US" sz="1200" i="1" dirty="0"/>
              <a:t>URL http://www. pascal-network. org/challenges/VOC/voc2011/workshop/index. html</a:t>
            </a:r>
            <a:r>
              <a:rPr lang="en-US" sz="1200" dirty="0"/>
              <a:t>. 2011.</a:t>
            </a:r>
            <a:endParaRPr lang="en-US" sz="1200" dirty="0" smtClean="0">
              <a:latin typeface="+mn-lt"/>
            </a:endParaRPr>
          </a:p>
          <a:p>
            <a:pPr algn="just">
              <a:lnSpc>
                <a:spcPct val="114000"/>
              </a:lnSpc>
            </a:pPr>
            <a:r>
              <a:rPr lang="en-US" sz="1200" dirty="0" smtClean="0">
                <a:latin typeface="+mn-lt"/>
              </a:rPr>
              <a:t>[7] B. Zhou, A. </a:t>
            </a:r>
            <a:r>
              <a:rPr lang="en-US" sz="1200" dirty="0" err="1" smtClean="0">
                <a:latin typeface="+mn-lt"/>
              </a:rPr>
              <a:t>Lapedriza</a:t>
            </a:r>
            <a:r>
              <a:rPr lang="en-US" sz="1200" dirty="0" smtClean="0">
                <a:latin typeface="+mn-lt"/>
              </a:rPr>
              <a:t>, L. Xiao, A. </a:t>
            </a:r>
            <a:r>
              <a:rPr lang="en-US" sz="1200" dirty="0" err="1" smtClean="0">
                <a:latin typeface="+mn-lt"/>
              </a:rPr>
              <a:t>Torralba</a:t>
            </a:r>
            <a:r>
              <a:rPr lang="en-US" sz="1200" dirty="0" smtClean="0">
                <a:latin typeface="+mn-lt"/>
              </a:rPr>
              <a:t>, and A. Oliva. </a:t>
            </a:r>
            <a:r>
              <a:rPr lang="en-US" sz="1200" dirty="0" smtClean="0"/>
              <a:t>"Learning </a:t>
            </a:r>
            <a:r>
              <a:rPr lang="en-US" sz="1200" dirty="0"/>
              <a:t>deep features for scene recognition using places database." </a:t>
            </a:r>
            <a:r>
              <a:rPr lang="en-US" sz="1200" i="1" dirty="0"/>
              <a:t>Advances in neural information processing systems</a:t>
            </a:r>
            <a:r>
              <a:rPr lang="en-US" sz="1200" dirty="0"/>
              <a:t>. 2014.</a:t>
            </a:r>
            <a:endParaRPr lang="en-US" sz="1200" dirty="0" smtClean="0">
              <a:latin typeface="+mn-lt"/>
            </a:endParaRPr>
          </a:p>
          <a:p>
            <a:pPr algn="just">
              <a:lnSpc>
                <a:spcPct val="114000"/>
              </a:lnSpc>
            </a:pPr>
            <a:r>
              <a:rPr lang="en-US" sz="1200" dirty="0" smtClean="0">
                <a:latin typeface="+mn-lt"/>
              </a:rPr>
              <a:t>[8] </a:t>
            </a:r>
            <a:r>
              <a:rPr lang="en-US" sz="1200" dirty="0"/>
              <a:t>H. D. </a:t>
            </a:r>
            <a:r>
              <a:rPr lang="en-US" sz="1200" dirty="0" smtClean="0"/>
              <a:t>K. </a:t>
            </a:r>
            <a:r>
              <a:rPr lang="en-US" sz="1200" dirty="0" err="1" smtClean="0"/>
              <a:t>Moonesignhe</a:t>
            </a:r>
            <a:r>
              <a:rPr lang="en-US" sz="1200" dirty="0" smtClean="0"/>
              <a:t> and P. </a:t>
            </a:r>
            <a:r>
              <a:rPr lang="en-US" sz="1200" dirty="0"/>
              <a:t>Tan. "Outlier detection using random walks." </a:t>
            </a:r>
            <a:r>
              <a:rPr lang="en-US" sz="1200" i="1" dirty="0"/>
              <a:t>Tools with Artificial Intelligence, 2006. ICTAI'06. 18th IEEE International Conference on</a:t>
            </a:r>
            <a:r>
              <a:rPr lang="en-US" sz="1200" dirty="0"/>
              <a:t>. IEEE, 2006.</a:t>
            </a:r>
            <a:endParaRPr lang="en-US" sz="1200" dirty="0" smtClean="0">
              <a:latin typeface="+mn-lt"/>
            </a:endParaRPr>
          </a:p>
          <a:p>
            <a:pPr algn="just">
              <a:lnSpc>
                <a:spcPct val="114000"/>
              </a:lnSpc>
            </a:pPr>
            <a:r>
              <a:rPr lang="en-US" sz="1200" dirty="0" smtClean="0">
                <a:latin typeface="+mn-lt"/>
              </a:rPr>
              <a:t>[9] B. </a:t>
            </a:r>
            <a:r>
              <a:rPr lang="en-US" sz="1200" dirty="0" err="1" smtClean="0"/>
              <a:t>Hariharan</a:t>
            </a:r>
            <a:r>
              <a:rPr lang="en-US" sz="1200" dirty="0" smtClean="0"/>
              <a:t>, M. </a:t>
            </a:r>
            <a:r>
              <a:rPr lang="en-US" sz="1200" dirty="0" err="1" smtClean="0"/>
              <a:t>Jitendra</a:t>
            </a:r>
            <a:r>
              <a:rPr lang="en-US" sz="1200" dirty="0" smtClean="0"/>
              <a:t> and R. Deva. </a:t>
            </a:r>
            <a:r>
              <a:rPr lang="en-US" sz="1200" dirty="0"/>
              <a:t>"Discriminative decorrelation for clustering and classification." </a:t>
            </a:r>
            <a:r>
              <a:rPr lang="en-US" sz="1200" i="1" dirty="0"/>
              <a:t>Computer Vision–ECCV 2012</a:t>
            </a:r>
            <a:r>
              <a:rPr lang="en-US" sz="1200" dirty="0"/>
              <a:t> (2012): 459-472.</a:t>
            </a:r>
            <a:endParaRPr lang="en-US" sz="1200" dirty="0" smtClean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216" y="1868358"/>
            <a:ext cx="1301562" cy="13015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78" y="1885514"/>
            <a:ext cx="1284406" cy="12844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340" y="1885514"/>
            <a:ext cx="1284406" cy="12844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216" y="3162692"/>
            <a:ext cx="1301562" cy="1301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78" y="3169920"/>
            <a:ext cx="1292352" cy="12923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394" y="3169920"/>
            <a:ext cx="1292352" cy="12923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395216" y="4596384"/>
            <a:ext cx="3887530" cy="2105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200" dirty="0" smtClean="0">
                <a:latin typeface="+mn-lt"/>
              </a:rPr>
              <a:t>Figure 7: Example images from </a:t>
            </a:r>
            <a:r>
              <a:rPr lang="en-US" sz="1200" i="1" dirty="0" smtClean="0">
                <a:latin typeface="+mn-lt"/>
              </a:rPr>
              <a:t>Pascal</a:t>
            </a:r>
            <a:r>
              <a:rPr lang="en-US" sz="1200" dirty="0" smtClean="0">
                <a:latin typeface="+mn-lt"/>
              </a:rPr>
              <a:t> and </a:t>
            </a:r>
            <a:r>
              <a:rPr lang="en-US" sz="1200" i="1" dirty="0" err="1" smtClean="0">
                <a:latin typeface="+mn-lt"/>
              </a:rPr>
              <a:t>MITPlaces</a:t>
            </a:r>
            <a:r>
              <a:rPr lang="en-US" sz="1200" dirty="0" smtClean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785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4747" y="2033006"/>
            <a:ext cx="1847640" cy="184764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on dataset </a:t>
            </a:r>
            <a:r>
              <a:rPr lang="en-US" i="1" dirty="0" smtClean="0"/>
              <a:t>Synthetic_v1</a:t>
            </a:r>
            <a:endParaRPr lang="en-US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5506" y="2054283"/>
            <a:ext cx="1805085" cy="18050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765" y="4058893"/>
            <a:ext cx="1853302" cy="18533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0851" y="4058893"/>
            <a:ext cx="1847287" cy="184728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95061" y="1590261"/>
            <a:ext cx="1298713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600" dirty="0" smtClean="0">
                <a:latin typeface="+mn-lt"/>
              </a:rPr>
              <a:t>inliers (90)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01686" y="3686404"/>
            <a:ext cx="1311966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600" dirty="0">
                <a:latin typeface="+mn-lt"/>
              </a:rPr>
              <a:t>o</a:t>
            </a:r>
            <a:r>
              <a:rPr lang="en-US" sz="1600" dirty="0" smtClean="0">
                <a:latin typeface="+mn-lt"/>
              </a:rPr>
              <a:t>utliers (10)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52017" y="2599552"/>
            <a:ext cx="715617" cy="3858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mr-IN" sz="2400" dirty="0" smtClean="0">
                <a:latin typeface="+mn-lt"/>
              </a:rPr>
              <a:t>…</a:t>
            </a:r>
            <a:endParaRPr lang="en-US" sz="2400" dirty="0" err="1" smtClean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99861" y="4656389"/>
            <a:ext cx="715617" cy="3858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mr-IN" sz="2400" dirty="0" smtClean="0">
                <a:latin typeface="+mn-lt"/>
              </a:rPr>
              <a:t>…</a:t>
            </a:r>
            <a:endParaRPr lang="en-US" sz="2400" dirty="0" err="1" smtClean="0"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9090" y="6164603"/>
            <a:ext cx="8242852" cy="2105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200" dirty="0" smtClean="0">
                <a:latin typeface="+mn-lt"/>
              </a:rPr>
              <a:t>Figure 8: Performance of our approach (right) on </a:t>
            </a:r>
            <a:r>
              <a:rPr lang="en-US" sz="1200" i="1" dirty="0" smtClean="0">
                <a:latin typeface="+mn-lt"/>
              </a:rPr>
              <a:t>Synthetic_v1</a:t>
            </a:r>
            <a:r>
              <a:rPr lang="en-US" sz="1200" dirty="0" smtClean="0">
                <a:latin typeface="+mn-lt"/>
              </a:rPr>
              <a:t> (left) with color histogram feature representation.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138" y="2484289"/>
            <a:ext cx="4068006" cy="305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1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on dataset </a:t>
            </a:r>
            <a:r>
              <a:rPr lang="en-US" i="1" dirty="0" smtClean="0"/>
              <a:t>Synthetic_v2</a:t>
            </a:r>
            <a:endParaRPr lang="en-US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1895061" y="1590261"/>
            <a:ext cx="1298713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600" dirty="0" smtClean="0">
                <a:latin typeface="+mn-lt"/>
              </a:rPr>
              <a:t>inliers (90)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01686" y="3686404"/>
            <a:ext cx="1311966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600" dirty="0">
                <a:latin typeface="+mn-lt"/>
              </a:rPr>
              <a:t>o</a:t>
            </a:r>
            <a:r>
              <a:rPr lang="en-US" sz="1600" dirty="0" smtClean="0">
                <a:latin typeface="+mn-lt"/>
              </a:rPr>
              <a:t>utliers (10)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99861" y="2584174"/>
            <a:ext cx="715617" cy="3858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mr-IN" sz="2400" dirty="0" smtClean="0">
                <a:latin typeface="+mn-lt"/>
              </a:rPr>
              <a:t>…</a:t>
            </a:r>
            <a:endParaRPr lang="en-US" sz="2400" dirty="0" err="1" smtClean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52822" y="4660073"/>
            <a:ext cx="715617" cy="3858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mr-IN" sz="2400" dirty="0" smtClean="0">
                <a:latin typeface="+mn-lt"/>
              </a:rPr>
              <a:t>…</a:t>
            </a:r>
            <a:endParaRPr lang="en-US" sz="2400" dirty="0" err="1" smtClean="0"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070" y="6228522"/>
            <a:ext cx="8242852" cy="2105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200" dirty="0" smtClean="0">
                <a:latin typeface="+mn-lt"/>
              </a:rPr>
              <a:t>Figure 9: Performance of our approach (left) on </a:t>
            </a:r>
            <a:r>
              <a:rPr lang="en-US" sz="1200" i="1" dirty="0" smtClean="0">
                <a:latin typeface="+mn-lt"/>
              </a:rPr>
              <a:t>Synthetic_v2</a:t>
            </a:r>
            <a:r>
              <a:rPr lang="en-US" sz="1200" dirty="0" smtClean="0">
                <a:latin typeface="+mn-lt"/>
              </a:rPr>
              <a:t> (right) with HOG feature representation.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00" y="2019438"/>
            <a:ext cx="1865676" cy="18656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2867" y="2016801"/>
            <a:ext cx="1864709" cy="186470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20" y="4040960"/>
            <a:ext cx="1852673" cy="18526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8868" y="4085694"/>
            <a:ext cx="1846909" cy="18469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688" y="2312392"/>
            <a:ext cx="4350031" cy="326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31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on dataset </a:t>
            </a:r>
            <a:r>
              <a:rPr lang="en-US" i="1" dirty="0" smtClean="0"/>
              <a:t>Synthetic_v3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52" y="2000662"/>
            <a:ext cx="1616765" cy="12849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1189" y="2000662"/>
            <a:ext cx="1518566" cy="12849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904" y="3201471"/>
            <a:ext cx="1314862" cy="9443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9361" y="3216227"/>
            <a:ext cx="1182221" cy="9148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90" y="4591147"/>
            <a:ext cx="1314862" cy="8562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626" y="4606955"/>
            <a:ext cx="1164956" cy="8246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/>
          <p:cNvSpPr txBox="1"/>
          <p:nvPr/>
        </p:nvSpPr>
        <p:spPr>
          <a:xfrm>
            <a:off x="1285461" y="1640173"/>
            <a:ext cx="1404730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600" dirty="0">
                <a:latin typeface="+mn-lt"/>
              </a:rPr>
              <a:t>i</a:t>
            </a:r>
            <a:r>
              <a:rPr lang="en-US" sz="1600" dirty="0" smtClean="0">
                <a:latin typeface="+mn-lt"/>
              </a:rPr>
              <a:t>nliers (90)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44487" y="4226140"/>
            <a:ext cx="1245704" cy="280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600" dirty="0">
                <a:latin typeface="+mn-lt"/>
              </a:rPr>
              <a:t>o</a:t>
            </a:r>
            <a:r>
              <a:rPr lang="en-US" sz="1600" dirty="0" smtClean="0">
                <a:latin typeface="+mn-lt"/>
              </a:rPr>
              <a:t>utliers (10)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61945" y="2876573"/>
            <a:ext cx="433472" cy="3858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mr-IN" sz="2400" dirty="0" smtClean="0">
                <a:latin typeface="+mn-lt"/>
              </a:rPr>
              <a:t>…</a:t>
            </a:r>
            <a:endParaRPr lang="en-US" sz="2400" dirty="0" err="1" smtClean="0">
              <a:latin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93553" y="4687401"/>
            <a:ext cx="433472" cy="3858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mr-IN" sz="2400" dirty="0" smtClean="0">
                <a:latin typeface="+mn-lt"/>
              </a:rPr>
              <a:t>…</a:t>
            </a:r>
            <a:endParaRPr lang="en-US" sz="2400" dirty="0" err="1" smtClean="0">
              <a:latin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0952" y="6003235"/>
            <a:ext cx="8693288" cy="280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200" dirty="0" smtClean="0">
                <a:latin typeface="+mn-lt"/>
              </a:rPr>
              <a:t>Figure 10: Performance of our approach (right) on dataset </a:t>
            </a:r>
            <a:r>
              <a:rPr lang="en-US" sz="1200" i="1" dirty="0" smtClean="0">
                <a:latin typeface="+mn-lt"/>
              </a:rPr>
              <a:t>Synthetic_v3</a:t>
            </a:r>
            <a:r>
              <a:rPr lang="en-US" sz="1200" dirty="0" smtClean="0">
                <a:latin typeface="+mn-lt"/>
              </a:rPr>
              <a:t> (left) with SIFT and </a:t>
            </a:r>
            <a:r>
              <a:rPr lang="en-US" sz="1200" dirty="0" err="1" smtClean="0">
                <a:latin typeface="+mn-lt"/>
              </a:rPr>
              <a:t>Hypercolumn</a:t>
            </a:r>
            <a:r>
              <a:rPr lang="en-US" sz="1200" dirty="0" smtClean="0">
                <a:latin typeface="+mn-lt"/>
              </a:rPr>
              <a:t> feature representation. </a:t>
            </a:r>
            <a:r>
              <a:rPr lang="en-US" sz="1600" dirty="0" smtClean="0">
                <a:latin typeface="+mn-lt"/>
              </a:rPr>
              <a:t>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183" y="1983366"/>
            <a:ext cx="5424246" cy="3925189"/>
          </a:xfrm>
        </p:spPr>
      </p:pic>
    </p:spTree>
    <p:extLst>
      <p:ext uri="{BB962C8B-B14F-4D97-AF65-F5344CB8AC3E}">
        <p14:creationId xmlns:p14="http://schemas.microsoft.com/office/powerpoint/2010/main" val="120844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71" y="1746297"/>
            <a:ext cx="7764435" cy="4385421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ifference between </a:t>
            </a:r>
            <a:r>
              <a:rPr lang="en-US" dirty="0" err="1" smtClean="0"/>
              <a:t>Hypercolumn</a:t>
            </a:r>
            <a:r>
              <a:rPr lang="en-US" dirty="0" smtClean="0"/>
              <a:t> and SIFT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1372" y="6131718"/>
            <a:ext cx="7764434" cy="2105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200" dirty="0" smtClean="0">
                <a:latin typeface="+mn-lt"/>
              </a:rPr>
              <a:t> Figure 11: Visualization of first five </a:t>
            </a:r>
            <a:r>
              <a:rPr lang="en-US" sz="1200" dirty="0" err="1" smtClean="0">
                <a:latin typeface="+mn-lt"/>
              </a:rPr>
              <a:t>codewords</a:t>
            </a:r>
            <a:r>
              <a:rPr lang="en-US" sz="1200" dirty="0" smtClean="0">
                <a:latin typeface="+mn-lt"/>
              </a:rPr>
              <a:t> of (a) </a:t>
            </a:r>
            <a:r>
              <a:rPr lang="en-US" sz="1200" dirty="0" err="1" smtClean="0">
                <a:latin typeface="+mn-lt"/>
              </a:rPr>
              <a:t>Hypercolumn</a:t>
            </a:r>
            <a:r>
              <a:rPr lang="en-US" sz="1200" dirty="0" smtClean="0">
                <a:latin typeface="+mn-lt"/>
              </a:rPr>
              <a:t> and (b) SIFT based feature representation. </a:t>
            </a:r>
          </a:p>
        </p:txBody>
      </p:sp>
    </p:spTree>
    <p:extLst>
      <p:ext uri="{BB962C8B-B14F-4D97-AF65-F5344CB8AC3E}">
        <p14:creationId xmlns:p14="http://schemas.microsoft.com/office/powerpoint/2010/main" val="116715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8" y="1692439"/>
            <a:ext cx="8509000" cy="449381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Baseline methods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62609" y="6473313"/>
            <a:ext cx="7805530" cy="2105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200" dirty="0" smtClean="0">
                <a:latin typeface="+mn-lt"/>
              </a:rPr>
              <a:t>Figure 12: Performance of a) </a:t>
            </a:r>
            <a:r>
              <a:rPr lang="en-US" sz="1200" dirty="0">
                <a:latin typeface="+mn-lt"/>
              </a:rPr>
              <a:t>R</a:t>
            </a:r>
            <a:r>
              <a:rPr lang="en-US" sz="1200" dirty="0" smtClean="0">
                <a:latin typeface="+mn-lt"/>
              </a:rPr>
              <a:t>andom Walk, b) E-LDA and c) Image Clustering on dataset </a:t>
            </a:r>
            <a:r>
              <a:rPr lang="en-US" sz="1200" i="1" dirty="0" smtClean="0">
                <a:latin typeface="+mn-lt"/>
              </a:rPr>
              <a:t>Pascal.</a:t>
            </a:r>
            <a:r>
              <a:rPr lang="en-US" sz="1200" dirty="0" smtClean="0">
                <a:latin typeface="+mn-lt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05177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endParaRPr lang="de-DE" sz="2200" dirty="0" smtClean="0"/>
          </a:p>
          <a:p>
            <a:pPr marL="342900" indent="-342900">
              <a:buFont typeface="Arial" charset="0"/>
              <a:buChar char="•"/>
            </a:pPr>
            <a:endParaRPr lang="de-DE" sz="2200" dirty="0"/>
          </a:p>
          <a:p>
            <a:pPr marL="342900" indent="-342900">
              <a:buFont typeface="Arial" charset="0"/>
              <a:buChar char="•"/>
            </a:pPr>
            <a:r>
              <a:rPr lang="de-DE" sz="2200" dirty="0" smtClean="0"/>
              <a:t>Motivation</a:t>
            </a:r>
          </a:p>
          <a:p>
            <a:pPr marL="342900" indent="-342900">
              <a:buFont typeface="Arial" charset="0"/>
              <a:buChar char="•"/>
            </a:pPr>
            <a:endParaRPr lang="de-DE" sz="2200" dirty="0" smtClean="0"/>
          </a:p>
          <a:p>
            <a:pPr marL="342900" indent="-342900">
              <a:buFont typeface="Arial" charset="0"/>
              <a:buChar char="•"/>
            </a:pPr>
            <a:r>
              <a:rPr lang="de-DE" sz="2200" dirty="0" smtClean="0"/>
              <a:t>Approach</a:t>
            </a:r>
          </a:p>
          <a:p>
            <a:pPr marL="342900" indent="-342900">
              <a:buFont typeface="Arial" charset="0"/>
              <a:buChar char="•"/>
            </a:pPr>
            <a:endParaRPr lang="de-DE" sz="2200" dirty="0" smtClean="0"/>
          </a:p>
          <a:p>
            <a:pPr marL="342900" indent="-342900">
              <a:buFont typeface="Arial" charset="0"/>
              <a:buChar char="•"/>
            </a:pPr>
            <a:r>
              <a:rPr lang="de-DE" sz="2200" dirty="0" smtClean="0"/>
              <a:t>Evaluation</a:t>
            </a:r>
          </a:p>
          <a:p>
            <a:pPr marL="342900" indent="-342900">
              <a:buFont typeface="Arial" charset="0"/>
              <a:buChar char="•"/>
            </a:pPr>
            <a:endParaRPr lang="de-DE" sz="2200" dirty="0" smtClean="0"/>
          </a:p>
          <a:p>
            <a:pPr marL="342900" indent="-342900">
              <a:buFont typeface="Arial" charset="0"/>
              <a:buChar char="•"/>
            </a:pPr>
            <a:r>
              <a:rPr lang="de-DE" sz="2200" dirty="0" err="1" smtClean="0"/>
              <a:t>Conclusion</a:t>
            </a:r>
            <a:endParaRPr sz="2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z="3000" dirty="0" smtClean="0"/>
              <a:t>Contents</a:t>
            </a:r>
            <a:endParaRPr lang="de-DE" sz="3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on dataset </a:t>
            </a:r>
            <a:r>
              <a:rPr lang="en-US" i="1" dirty="0" smtClean="0"/>
              <a:t>Pascal</a:t>
            </a:r>
            <a:endParaRPr lang="en-US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90" y="1897314"/>
            <a:ext cx="1171989" cy="9375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9" y="2834905"/>
            <a:ext cx="1171989" cy="9375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973" y="1896304"/>
            <a:ext cx="1176151" cy="9409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514" y="2839115"/>
            <a:ext cx="1194769" cy="9466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537" y="2836012"/>
            <a:ext cx="1171944" cy="9375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077" y="3773640"/>
            <a:ext cx="1198513" cy="95881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370" y="3775113"/>
            <a:ext cx="1182913" cy="9375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505" y="1900236"/>
            <a:ext cx="1179009" cy="94320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9" y="3768298"/>
            <a:ext cx="1183845" cy="94707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9" y="4715374"/>
            <a:ext cx="1183845" cy="94707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067" y="4715374"/>
            <a:ext cx="1186217" cy="9489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380" y="4722214"/>
            <a:ext cx="1168687" cy="93494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19089" y="6042991"/>
            <a:ext cx="8507918" cy="4210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200" dirty="0" smtClean="0">
                <a:latin typeface="+mn-lt"/>
              </a:rPr>
              <a:t>Figure 13: Performance comparison of Random Walk, Exemplar-LDA, Image Clustering, SIFT and </a:t>
            </a:r>
            <a:r>
              <a:rPr lang="en-US" sz="1200" dirty="0" err="1" smtClean="0">
                <a:latin typeface="+mn-lt"/>
              </a:rPr>
              <a:t>Hypercolumn</a:t>
            </a:r>
            <a:r>
              <a:rPr lang="en-US" sz="1200" dirty="0" smtClean="0">
                <a:latin typeface="+mn-lt"/>
              </a:rPr>
              <a:t> based methods (right) on dataset </a:t>
            </a:r>
            <a:r>
              <a:rPr lang="en-US" sz="1200" i="1" dirty="0" smtClean="0">
                <a:latin typeface="+mn-lt"/>
              </a:rPr>
              <a:t>Pascal </a:t>
            </a:r>
            <a:r>
              <a:rPr lang="en-US" sz="1200" dirty="0" smtClean="0">
                <a:latin typeface="+mn-lt"/>
              </a:rPr>
              <a:t>(left). </a:t>
            </a: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523" y="1998794"/>
            <a:ext cx="4887404" cy="3665553"/>
          </a:xfrm>
        </p:spPr>
      </p:pic>
    </p:spTree>
    <p:extLst>
      <p:ext uri="{BB962C8B-B14F-4D97-AF65-F5344CB8AC3E}">
        <p14:creationId xmlns:p14="http://schemas.microsoft.com/office/powerpoint/2010/main" val="163366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on dataset </a:t>
            </a:r>
            <a:r>
              <a:rPr lang="en-US" i="1" dirty="0" err="1" smtClean="0"/>
              <a:t>MITPlaces</a:t>
            </a:r>
            <a:endParaRPr lang="en-US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06" y="2109076"/>
            <a:ext cx="1120073" cy="9510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498" y="2113808"/>
            <a:ext cx="1120073" cy="9510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939" y="2122270"/>
            <a:ext cx="1121908" cy="9378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59" y="3044781"/>
            <a:ext cx="1120073" cy="9595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479" y="3060088"/>
            <a:ext cx="1118238" cy="9288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078" y="3060087"/>
            <a:ext cx="1127859" cy="94420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72" y="3939007"/>
            <a:ext cx="1121907" cy="8922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331" y="3972169"/>
            <a:ext cx="1124285" cy="85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961" y="3985126"/>
            <a:ext cx="1111311" cy="84813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06" y="4831268"/>
            <a:ext cx="1119390" cy="9486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571" y="4837745"/>
            <a:ext cx="1118333" cy="94221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31" y="4838949"/>
            <a:ext cx="1131685" cy="94100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19090" y="6172417"/>
            <a:ext cx="8507918" cy="4210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200" dirty="0" smtClean="0">
                <a:latin typeface="+mn-lt"/>
              </a:rPr>
              <a:t>Figure 14: Performance comparison of Random Walk, Image Clustering, SIFT and </a:t>
            </a:r>
            <a:r>
              <a:rPr lang="en-US" sz="1200" dirty="0" err="1" smtClean="0">
                <a:latin typeface="+mn-lt"/>
              </a:rPr>
              <a:t>Hypercolumn</a:t>
            </a:r>
            <a:r>
              <a:rPr lang="en-US" sz="1200" dirty="0" smtClean="0">
                <a:latin typeface="+mn-lt"/>
              </a:rPr>
              <a:t> based methods (right) on dataset </a:t>
            </a:r>
            <a:r>
              <a:rPr lang="en-US" sz="1200" i="1" dirty="0" err="1" smtClean="0">
                <a:latin typeface="+mn-lt"/>
              </a:rPr>
              <a:t>MITPlaces</a:t>
            </a:r>
            <a:r>
              <a:rPr lang="en-US" sz="1200" dirty="0" smtClean="0">
                <a:latin typeface="+mn-lt"/>
              </a:rPr>
              <a:t> (left). 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604" y="1973629"/>
            <a:ext cx="5075103" cy="3806327"/>
          </a:xfrm>
        </p:spPr>
      </p:pic>
    </p:spTree>
    <p:extLst>
      <p:ext uri="{BB962C8B-B14F-4D97-AF65-F5344CB8AC3E}">
        <p14:creationId xmlns:p14="http://schemas.microsoft.com/office/powerpoint/2010/main" val="136413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90" y="1253895"/>
            <a:ext cx="952500" cy="9525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22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093" y="1257391"/>
            <a:ext cx="9525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606" y="1253895"/>
            <a:ext cx="952500" cy="952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209" y="1257391"/>
            <a:ext cx="952500" cy="952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14" y="5014190"/>
            <a:ext cx="941832" cy="9418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153" y="1253062"/>
            <a:ext cx="941832" cy="9533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205" y="1253063"/>
            <a:ext cx="972359" cy="9632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43" y="5007562"/>
            <a:ext cx="952500" cy="9525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32" y="2201195"/>
            <a:ext cx="947427" cy="94750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681" y="3144999"/>
            <a:ext cx="961489" cy="96148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402" y="2201195"/>
            <a:ext cx="1027636" cy="96249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32" y="3154117"/>
            <a:ext cx="937797" cy="93779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89" y="4087667"/>
            <a:ext cx="955829" cy="92643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240" y="4103404"/>
            <a:ext cx="924155" cy="91078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638" y="4091296"/>
            <a:ext cx="962493" cy="93007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178" y="2206017"/>
            <a:ext cx="957916" cy="93797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468" y="5041814"/>
            <a:ext cx="976056" cy="92779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550" y="2206836"/>
            <a:ext cx="961490" cy="9294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703" y="4092511"/>
            <a:ext cx="952500" cy="9525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054" y="4096024"/>
            <a:ext cx="948404" cy="93976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857" y="5035791"/>
            <a:ext cx="960707" cy="93690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709" y="1253895"/>
            <a:ext cx="971468" cy="9525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780" y="3159507"/>
            <a:ext cx="967338" cy="93178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94" y="5029782"/>
            <a:ext cx="980450" cy="93788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153" y="2209891"/>
            <a:ext cx="979612" cy="93881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760" y="2208745"/>
            <a:ext cx="989805" cy="93608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846" y="4087367"/>
            <a:ext cx="985581" cy="95600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663" y="4091295"/>
            <a:ext cx="968168" cy="941747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450" y="5025145"/>
            <a:ext cx="969668" cy="942518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332" y="3137671"/>
            <a:ext cx="978627" cy="978627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055" y="3140311"/>
            <a:ext cx="962283" cy="9509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953" y="3123791"/>
            <a:ext cx="980475" cy="980475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624332" y="6205728"/>
            <a:ext cx="7651744" cy="2105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200" dirty="0" smtClean="0">
                <a:latin typeface="+mn-lt"/>
              </a:rPr>
              <a:t>Figure 15: An example of selected </a:t>
            </a:r>
            <a:r>
              <a:rPr lang="en-US" altLang="zh-CN" sz="1200" dirty="0" smtClean="0">
                <a:latin typeface="+mn-lt"/>
              </a:rPr>
              <a:t>inliers and </a:t>
            </a:r>
            <a:r>
              <a:rPr lang="en-US" sz="1200" dirty="0" smtClean="0">
                <a:latin typeface="+mn-lt"/>
              </a:rPr>
              <a:t>rejected outliers (marked with red box) detected by our approach.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652" y="2244793"/>
            <a:ext cx="887949" cy="88794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55" y="4105721"/>
            <a:ext cx="950512" cy="92484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585" y="2234891"/>
            <a:ext cx="914311" cy="87739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864" y="1286592"/>
            <a:ext cx="938960" cy="88713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204" y="5043517"/>
            <a:ext cx="909245" cy="89411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764" y="3180355"/>
            <a:ext cx="902704" cy="90270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089" y="3177609"/>
            <a:ext cx="893556" cy="90660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437" y="5083145"/>
            <a:ext cx="970678" cy="85448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707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endParaRPr lang="de-DE" sz="2200" dirty="0" smtClean="0"/>
          </a:p>
          <a:p>
            <a:pPr marL="342900" indent="-342900">
              <a:buFont typeface="Arial" charset="0"/>
              <a:buChar char="•"/>
            </a:pPr>
            <a:endParaRPr lang="de-DE" sz="2200" dirty="0"/>
          </a:p>
          <a:p>
            <a:pPr marL="342900" indent="-342900">
              <a:buFont typeface="Arial" charset="0"/>
              <a:buChar char="•"/>
            </a:pPr>
            <a:r>
              <a:rPr lang="de-DE" sz="2200" dirty="0" smtClean="0">
                <a:solidFill>
                  <a:schemeClr val="bg1">
                    <a:lumMod val="75000"/>
                  </a:schemeClr>
                </a:solidFill>
              </a:rPr>
              <a:t>Motivation</a:t>
            </a:r>
          </a:p>
          <a:p>
            <a:pPr marL="342900" indent="-342900">
              <a:buFont typeface="Arial" charset="0"/>
              <a:buChar char="•"/>
            </a:pPr>
            <a:endParaRPr lang="de-DE" sz="2200" dirty="0" smtClean="0"/>
          </a:p>
          <a:p>
            <a:pPr marL="342900" indent="-342900">
              <a:buFont typeface="Arial" charset="0"/>
              <a:buChar char="•"/>
            </a:pPr>
            <a:r>
              <a:rPr lang="de-DE" sz="2200" dirty="0" smtClean="0">
                <a:solidFill>
                  <a:schemeClr val="bg1">
                    <a:lumMod val="75000"/>
                  </a:schemeClr>
                </a:solidFill>
              </a:rPr>
              <a:t>Approach</a:t>
            </a:r>
          </a:p>
          <a:p>
            <a:pPr marL="342900" indent="-342900">
              <a:buFont typeface="Arial" charset="0"/>
              <a:buChar char="•"/>
            </a:pPr>
            <a:endParaRPr lang="de-DE" sz="2200" dirty="0" smtClean="0"/>
          </a:p>
          <a:p>
            <a:pPr marL="342900" indent="-342900">
              <a:buFont typeface="Arial" charset="0"/>
              <a:buChar char="•"/>
            </a:pPr>
            <a:r>
              <a:rPr lang="de-DE" sz="2200" dirty="0" smtClean="0">
                <a:solidFill>
                  <a:schemeClr val="bg1">
                    <a:lumMod val="75000"/>
                  </a:schemeClr>
                </a:solidFill>
              </a:rPr>
              <a:t>Evaluation</a:t>
            </a:r>
          </a:p>
          <a:p>
            <a:pPr marL="342900" indent="-342900">
              <a:buFont typeface="Arial" charset="0"/>
              <a:buChar char="•"/>
            </a:pPr>
            <a:endParaRPr lang="de-DE" sz="2200" dirty="0" smtClean="0"/>
          </a:p>
          <a:p>
            <a:pPr marL="342900" indent="-342900">
              <a:buFont typeface="Arial" charset="0"/>
              <a:buChar char="•"/>
            </a:pPr>
            <a:r>
              <a:rPr lang="de-DE" sz="2200" dirty="0" err="1" smtClean="0"/>
              <a:t>Conclusion</a:t>
            </a:r>
            <a:endParaRPr sz="2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z="3000" dirty="0" smtClean="0"/>
              <a:t>Contents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134185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R</a:t>
            </a:r>
            <a:r>
              <a:rPr lang="en-US" dirty="0" smtClean="0"/>
              <a:t>obust outlier detection method</a:t>
            </a:r>
          </a:p>
          <a:p>
            <a:pPr marL="461963" lvl="1" indent="-285750"/>
            <a:r>
              <a:rPr lang="en-US" dirty="0" smtClean="0"/>
              <a:t>Unsupervised</a:t>
            </a:r>
          </a:p>
          <a:p>
            <a:pPr marL="461963" lvl="1" indent="-285750"/>
            <a:r>
              <a:rPr lang="en-US" dirty="0" smtClean="0"/>
              <a:t>No prior knowledge required of the data </a:t>
            </a:r>
          </a:p>
          <a:p>
            <a:pPr marL="461963" lvl="1" indent="-285750"/>
            <a:r>
              <a:rPr lang="en-US" dirty="0" smtClean="0"/>
              <a:t>Few </a:t>
            </a:r>
            <a:r>
              <a:rPr lang="en-US" dirty="0" err="1" smtClean="0"/>
              <a:t>hyperparameters</a:t>
            </a:r>
            <a:r>
              <a:rPr lang="en-US" dirty="0" smtClean="0"/>
              <a:t> </a:t>
            </a:r>
          </a:p>
          <a:p>
            <a:pPr marL="461963" lvl="1" indent="-285750"/>
            <a:r>
              <a:rPr lang="en-US" dirty="0" err="1" smtClean="0"/>
              <a:t>Hypercolumn</a:t>
            </a:r>
            <a:r>
              <a:rPr lang="en-US" dirty="0" smtClean="0"/>
              <a:t> representation performs better than SIFT representation</a:t>
            </a:r>
          </a:p>
          <a:p>
            <a:pPr marL="461963" lvl="1" indent="-285750"/>
            <a:r>
              <a:rPr lang="en-US" dirty="0" smtClean="0"/>
              <a:t>When noisy images are diversified, local feature representation outperforms global feature representation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algn="ctr"/>
            <a:endParaRPr lang="en-US" sz="3200" dirty="0" smtClean="0"/>
          </a:p>
          <a:p>
            <a:pPr algn="ctr"/>
            <a:r>
              <a:rPr lang="en-US" sz="3200" dirty="0" smtClean="0"/>
              <a:t>Thank you!</a:t>
            </a:r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00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effectLst>
            <a:softEdge rad="0"/>
          </a:effectLst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endParaRPr lang="de-DE" sz="2200" dirty="0" smtClean="0"/>
          </a:p>
          <a:p>
            <a:pPr marL="342900" indent="-342900">
              <a:buFont typeface="Arial" charset="0"/>
              <a:buChar char="•"/>
            </a:pPr>
            <a:endParaRPr lang="de-DE" sz="2200" dirty="0"/>
          </a:p>
          <a:p>
            <a:pPr marL="342900" indent="-342900">
              <a:buFont typeface="Arial" charset="0"/>
              <a:buChar char="•"/>
            </a:pPr>
            <a:r>
              <a:rPr lang="de-DE" sz="2200" dirty="0" smtClean="0"/>
              <a:t>Motivation</a:t>
            </a:r>
          </a:p>
          <a:p>
            <a:pPr marL="342900" indent="-342900">
              <a:buFont typeface="Arial" charset="0"/>
              <a:buChar char="•"/>
            </a:pPr>
            <a:endParaRPr lang="de-DE" sz="2200" dirty="0" smtClean="0"/>
          </a:p>
          <a:p>
            <a:pPr marL="342900" indent="-342900">
              <a:buFont typeface="Arial" charset="0"/>
              <a:buChar char="•"/>
            </a:pPr>
            <a:r>
              <a:rPr lang="de-DE" sz="2200" dirty="0" smtClean="0">
                <a:solidFill>
                  <a:schemeClr val="bg1">
                    <a:lumMod val="75000"/>
                  </a:schemeClr>
                </a:solidFill>
              </a:rPr>
              <a:t>Approach</a:t>
            </a:r>
          </a:p>
          <a:p>
            <a:pPr marL="342900" indent="-342900">
              <a:buFont typeface="Arial" charset="0"/>
              <a:buChar char="•"/>
            </a:pPr>
            <a:endParaRPr lang="de-DE" sz="2200" dirty="0" smtClean="0"/>
          </a:p>
          <a:p>
            <a:pPr marL="342900" indent="-342900">
              <a:buFont typeface="Arial" charset="0"/>
              <a:buChar char="•"/>
            </a:pPr>
            <a:r>
              <a:rPr lang="de-DE" sz="2200" dirty="0" smtClean="0">
                <a:solidFill>
                  <a:schemeClr val="bg1">
                    <a:lumMod val="75000"/>
                  </a:schemeClr>
                </a:solidFill>
              </a:rPr>
              <a:t>Evaluation</a:t>
            </a:r>
          </a:p>
          <a:p>
            <a:pPr marL="342900" indent="-342900">
              <a:buFont typeface="Arial" charset="0"/>
              <a:buChar char="•"/>
            </a:pPr>
            <a:endParaRPr lang="de-DE" sz="2200" dirty="0" smtClean="0"/>
          </a:p>
          <a:p>
            <a:pPr marL="342900" indent="-342900">
              <a:buFont typeface="Arial" charset="0"/>
              <a:buChar char="•"/>
            </a:pPr>
            <a:r>
              <a:rPr lang="de-DE" sz="2200" dirty="0" err="1" smtClean="0">
                <a:solidFill>
                  <a:schemeClr val="bg1">
                    <a:lumMod val="75000"/>
                  </a:schemeClr>
                </a:solidFill>
              </a:rPr>
              <a:t>Conclusion</a:t>
            </a:r>
            <a:endParaRPr sz="2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z="3000" dirty="0" smtClean="0"/>
              <a:t>Contents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160694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3927412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ImageNet </a:t>
            </a:r>
            <a:r>
              <a:rPr lang="en-US" baseline="30000" dirty="0" smtClean="0"/>
              <a:t>[1]</a:t>
            </a:r>
            <a:r>
              <a:rPr lang="en-US" dirty="0" smtClean="0"/>
              <a:t> </a:t>
            </a:r>
          </a:p>
          <a:p>
            <a:pPr marL="461963" lvl="1" indent="-285750" algn="just"/>
            <a:r>
              <a:rPr lang="en-US" dirty="0" smtClean="0"/>
              <a:t>Human-labelled dataset</a:t>
            </a:r>
          </a:p>
          <a:p>
            <a:pPr marL="461963" lvl="1" indent="-285750" algn="just"/>
            <a:r>
              <a:rPr lang="en-US" dirty="0" smtClean="0"/>
              <a:t>Millions of images for 1000 classes </a:t>
            </a:r>
          </a:p>
          <a:p>
            <a:pPr marL="461963" lvl="1" indent="-285750" algn="just"/>
            <a:r>
              <a:rPr lang="en-US" dirty="0" smtClean="0"/>
              <a:t>2.3% error rate for classification task in ILSVRC 2017</a:t>
            </a:r>
          </a:p>
          <a:p>
            <a:pPr marL="461963" lvl="1" indent="-285750"/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Webly</a:t>
            </a:r>
            <a:r>
              <a:rPr lang="en-US" dirty="0" smtClean="0"/>
              <a:t>-supervised learning </a:t>
            </a:r>
          </a:p>
          <a:p>
            <a:pPr marL="461963" lvl="1" indent="-285750" algn="just"/>
            <a:r>
              <a:rPr lang="en-US" dirty="0" smtClean="0"/>
              <a:t>No human-labelled data is necessarily needed</a:t>
            </a:r>
          </a:p>
          <a:p>
            <a:pPr marL="461963" lvl="1" indent="-285750" algn="just"/>
            <a:r>
              <a:rPr lang="en-US" dirty="0" smtClean="0"/>
              <a:t>Available web data is huge and continuously growing</a:t>
            </a:r>
          </a:p>
          <a:p>
            <a:pPr marL="461963" lvl="1" indent="-285750" algn="just"/>
            <a:r>
              <a:rPr lang="en-US" dirty="0" smtClean="0"/>
              <a:t>Competitive performance to ImageNet </a:t>
            </a:r>
            <a:r>
              <a:rPr lang="en-US" dirty="0" err="1" smtClean="0"/>
              <a:t>pretrained</a:t>
            </a:r>
            <a:r>
              <a:rPr lang="en-US" dirty="0" smtClean="0"/>
              <a:t> network </a:t>
            </a:r>
            <a:r>
              <a:rPr lang="en-US" baseline="30000" dirty="0" smtClean="0"/>
              <a:t>[2]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9090" y="6135549"/>
            <a:ext cx="8285264" cy="722451"/>
          </a:xfrm>
        </p:spPr>
        <p:txBody>
          <a:bodyPr/>
          <a:lstStyle/>
          <a:p>
            <a:pPr algn="just"/>
            <a:r>
              <a:rPr lang="en-US" dirty="0" smtClean="0"/>
              <a:t>[1] J. Deng, W. </a:t>
            </a:r>
            <a:r>
              <a:rPr lang="en-US" dirty="0" smtClean="0">
                <a:latin typeface="+mn-lt"/>
              </a:rPr>
              <a:t>Dong, R. </a:t>
            </a:r>
            <a:r>
              <a:rPr lang="en-US" dirty="0" err="1" smtClean="0">
                <a:latin typeface="+mn-lt"/>
              </a:rPr>
              <a:t>Socher</a:t>
            </a:r>
            <a:r>
              <a:rPr lang="en-US" dirty="0" smtClean="0">
                <a:latin typeface="+mn-lt"/>
              </a:rPr>
              <a:t>, L. Li, K. Li and F. Li</a:t>
            </a:r>
            <a:r>
              <a:rPr lang="en-US" dirty="0" smtClean="0"/>
              <a:t>. </a:t>
            </a:r>
            <a:r>
              <a:rPr lang="en-US" dirty="0"/>
              <a:t>"</a:t>
            </a:r>
            <a:r>
              <a:rPr lang="en-US" dirty="0" err="1"/>
              <a:t>Imagenet</a:t>
            </a:r>
            <a:r>
              <a:rPr lang="en-US" dirty="0"/>
              <a:t>: A large-scale hierarchical image database." </a:t>
            </a:r>
            <a:r>
              <a:rPr lang="en-US" i="1" dirty="0"/>
              <a:t>Computer Vision and Pattern Recognition, 2009. CVPR 2009. </a:t>
            </a:r>
            <a:endParaRPr lang="en-US" i="1" dirty="0" smtClean="0"/>
          </a:p>
          <a:p>
            <a:pPr algn="just"/>
            <a:r>
              <a:rPr lang="en-US" dirty="0" smtClean="0"/>
              <a:t>[2] X. Chen and A. Gupta. </a:t>
            </a:r>
            <a:r>
              <a:rPr lang="en-US" dirty="0"/>
              <a:t>"</a:t>
            </a:r>
            <a:r>
              <a:rPr lang="en-US" dirty="0" err="1"/>
              <a:t>Webly</a:t>
            </a:r>
            <a:r>
              <a:rPr lang="en-US" dirty="0"/>
              <a:t> supervised learning of convolutional networks." </a:t>
            </a:r>
            <a:r>
              <a:rPr lang="en-US" i="1" dirty="0"/>
              <a:t>Proceedings of the IEEE International Conference on Computer Vision</a:t>
            </a:r>
            <a:r>
              <a:rPr lang="en-US" dirty="0"/>
              <a:t>. 2015.</a:t>
            </a:r>
            <a:endParaRPr lang="en-US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z="3000" dirty="0" smtClean="0"/>
              <a:t>Motivation</a:t>
            </a:r>
            <a:endParaRPr lang="de-DE" sz="3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82" y="1688893"/>
            <a:ext cx="1905000" cy="1524000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de-DE" sz="3000" dirty="0" smtClean="0"/>
              <a:t>Problem</a:t>
            </a:r>
            <a:endParaRPr lang="de-DE" sz="3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204" y="1688893"/>
            <a:ext cx="1905000" cy="152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780" y="1688893"/>
            <a:ext cx="1905000" cy="152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244" y="1688893"/>
            <a:ext cx="1905000" cy="152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28" y="3200564"/>
            <a:ext cx="1905000" cy="1524000"/>
          </a:xfrm>
          <a:prstGeom prst="rect">
            <a:avLst/>
          </a:prstGeom>
          <a:ln w="25400">
            <a:solidFill>
              <a:srgbClr val="FF0000"/>
            </a:solidFill>
          </a:ln>
          <a:effectLst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144" y="3204078"/>
            <a:ext cx="1905000" cy="1524000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668" y="3204078"/>
            <a:ext cx="1905000" cy="1524000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990" y="3189569"/>
            <a:ext cx="1905000" cy="1524000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06" y="4745708"/>
            <a:ext cx="1905000" cy="1524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487" y="4757900"/>
            <a:ext cx="1905000" cy="1524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678" y="4745708"/>
            <a:ext cx="1905000" cy="1524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668" y="4756724"/>
            <a:ext cx="1905000" cy="1524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5306" y="6473313"/>
            <a:ext cx="8531702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200" dirty="0" smtClean="0">
                <a:latin typeface="+mn-lt"/>
              </a:rPr>
              <a:t>Figure 1: Images returned by search engine (google) relating to query </a:t>
            </a:r>
            <a:r>
              <a:rPr lang="en-US" sz="1200" i="1" dirty="0" smtClean="0">
                <a:latin typeface="+mn-lt"/>
              </a:rPr>
              <a:t>car</a:t>
            </a:r>
            <a:r>
              <a:rPr lang="en-US" sz="1200" dirty="0" smtClean="0">
                <a:latin typeface="+mn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150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Intra-class variance 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Inter-class variance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Occlusion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Clutter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065" y="1551682"/>
            <a:ext cx="4231535" cy="45360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18692" y="6339992"/>
            <a:ext cx="2947339" cy="2105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200" dirty="0" smtClean="0">
                <a:latin typeface="+mn-lt"/>
              </a:rPr>
              <a:t>Figure </a:t>
            </a:r>
            <a:r>
              <a:rPr lang="en-US" sz="1200" dirty="0">
                <a:latin typeface="+mn-lt"/>
              </a:rPr>
              <a:t>2</a:t>
            </a:r>
            <a:r>
              <a:rPr lang="en-US" sz="1200" dirty="0" smtClean="0">
                <a:latin typeface="+mn-lt"/>
              </a:rPr>
              <a:t>:Illustration of intra-class variance. </a:t>
            </a:r>
          </a:p>
        </p:txBody>
      </p:sp>
    </p:spTree>
    <p:extLst>
      <p:ext uri="{BB962C8B-B14F-4D97-AF65-F5344CB8AC3E}">
        <p14:creationId xmlns:p14="http://schemas.microsoft.com/office/powerpoint/2010/main" val="102126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endParaRPr lang="de-DE" sz="2200" dirty="0" smtClean="0"/>
          </a:p>
          <a:p>
            <a:pPr marL="342900" indent="-342900">
              <a:buFont typeface="Arial" charset="0"/>
              <a:buChar char="•"/>
            </a:pPr>
            <a:endParaRPr lang="de-DE" sz="2200" dirty="0"/>
          </a:p>
          <a:p>
            <a:pPr marL="342900" indent="-342900">
              <a:buFont typeface="Arial" charset="0"/>
              <a:buChar char="•"/>
            </a:pPr>
            <a:r>
              <a:rPr lang="de-DE" sz="2200" dirty="0" smtClean="0">
                <a:solidFill>
                  <a:schemeClr val="bg1">
                    <a:lumMod val="75000"/>
                  </a:schemeClr>
                </a:solidFill>
              </a:rPr>
              <a:t>Motivation</a:t>
            </a:r>
          </a:p>
          <a:p>
            <a:pPr marL="342900" indent="-342900">
              <a:buFont typeface="Arial" charset="0"/>
              <a:buChar char="•"/>
            </a:pPr>
            <a:endParaRPr lang="de-DE" sz="2200" dirty="0" smtClean="0"/>
          </a:p>
          <a:p>
            <a:pPr marL="342900" indent="-342900">
              <a:buFont typeface="Arial" charset="0"/>
              <a:buChar char="•"/>
            </a:pPr>
            <a:r>
              <a:rPr lang="de-DE" sz="2200" dirty="0" smtClean="0"/>
              <a:t>Approach</a:t>
            </a:r>
          </a:p>
          <a:p>
            <a:pPr marL="342900" indent="-342900">
              <a:buFont typeface="Arial" charset="0"/>
              <a:buChar char="•"/>
            </a:pPr>
            <a:endParaRPr lang="de-DE" sz="2200" dirty="0" smtClean="0"/>
          </a:p>
          <a:p>
            <a:pPr marL="342900" indent="-342900">
              <a:buFont typeface="Arial" charset="0"/>
              <a:buChar char="•"/>
            </a:pPr>
            <a:r>
              <a:rPr lang="de-DE" sz="2200" dirty="0" smtClean="0">
                <a:solidFill>
                  <a:schemeClr val="bg1">
                    <a:lumMod val="75000"/>
                  </a:schemeClr>
                </a:solidFill>
              </a:rPr>
              <a:t>Evaluation</a:t>
            </a:r>
          </a:p>
          <a:p>
            <a:pPr marL="342900" indent="-342900">
              <a:buFont typeface="Arial" charset="0"/>
              <a:buChar char="•"/>
            </a:pPr>
            <a:endParaRPr lang="de-DE" sz="2200" dirty="0" smtClean="0"/>
          </a:p>
          <a:p>
            <a:pPr marL="342900" indent="-342900">
              <a:buFont typeface="Arial" charset="0"/>
              <a:buChar char="•"/>
            </a:pPr>
            <a:r>
              <a:rPr lang="de-DE" sz="2200" dirty="0" err="1" smtClean="0">
                <a:solidFill>
                  <a:schemeClr val="bg1">
                    <a:lumMod val="75000"/>
                  </a:schemeClr>
                </a:solidFill>
              </a:rPr>
              <a:t>Conclusion</a:t>
            </a:r>
            <a:endParaRPr sz="2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z="3000" dirty="0" smtClean="0"/>
              <a:t>Contents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119095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platzhalter 2"/>
              <p:cNvSpPr>
                <a:spLocks noGrp="1"/>
              </p:cNvSpPr>
              <p:nvPr>
                <p:ph idx="14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main steps of our approach are: </a:t>
                </a:r>
                <a:endParaRPr lang="en-US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l</a:t>
                </a:r>
                <a:r>
                  <a:rPr lang="en-US" dirty="0" smtClean="0"/>
                  <a:t>ocal feature extraction</a:t>
                </a:r>
                <a:endParaRPr lang="en-US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 smtClean="0"/>
                  <a:t>generate </a:t>
                </a:r>
                <a:r>
                  <a:rPr lang="en-US" dirty="0" err="1" smtClean="0"/>
                  <a:t>codewords</a:t>
                </a:r>
                <a:r>
                  <a:rPr lang="en-US" dirty="0" smtClean="0"/>
                  <a:t> by clustering features using K-means </a:t>
                </a:r>
                <a:r>
                  <a:rPr lang="en-US" baseline="30000" dirty="0" smtClean="0"/>
                  <a:t>[3]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 smtClean="0"/>
                  <a:t>form codebook by sorting </a:t>
                </a:r>
                <a:r>
                  <a:rPr lang="en-US" dirty="0" err="1" smtClean="0"/>
                  <a:t>codewords</a:t>
                </a:r>
                <a:endParaRPr lang="en-US" dirty="0" smtClean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t</a:t>
                </a:r>
                <a:r>
                  <a:rPr lang="en-US" dirty="0" smtClean="0"/>
                  <a:t>hreshold on </a:t>
                </a:r>
                <a:r>
                  <a:rPr lang="en-US" dirty="0" err="1" smtClean="0"/>
                  <a:t>codewords</a:t>
                </a:r>
                <a:r>
                  <a:rPr lang="en-US" dirty="0" smtClean="0"/>
                  <a:t> number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f</a:t>
                </a:r>
                <a:r>
                  <a:rPr lang="en-US" dirty="0" smtClean="0"/>
                  <a:t>or each image, we label it as inlier if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𝑘𝑒𝑦𝑝𝑜𝑖𝑛𝑡𝑠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𝑘𝑒𝑦𝑝𝑜𝑖𝑛𝑡𝑠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𝑘𝑒𝑦𝑝𝑜𝑖𝑛𝑡𝑠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&gt;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𝜏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𝑤h𝑒𝑟𝑒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𝜏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b="0" dirty="0" smtClean="0">
                    <a:ea typeface="Cambria Math" charset="0"/>
                    <a:cs typeface="Cambria Math" charset="0"/>
                  </a:rPr>
                  <a:t>, </a:t>
                </a:r>
                <a:r>
                  <a:rPr lang="en-US" dirty="0" smtClean="0">
                    <a:ea typeface="Cambria Math" charset="0"/>
                    <a:cs typeface="Cambria Math" charset="0"/>
                  </a:rPr>
                  <a:t>otherwise, it is labeled as outlier. </a:t>
                </a:r>
                <a:endParaRPr lang="en-US" b="0" dirty="0" smtClean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4"/>
              </p:nvPr>
            </p:nvSpPr>
            <p:spPr>
              <a:blipFill rotWithShape="0">
                <a:blip r:embed="rId3"/>
                <a:stretch>
                  <a:fillRect l="-2915" t="-1040" r="-2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de-DE" dirty="0" smtClean="0"/>
              <a:t>Approach</a:t>
            </a:r>
            <a:endParaRPr lang="de-DE" dirty="0"/>
          </a:p>
        </p:txBody>
      </p:sp>
      <p:sp>
        <p:nvSpPr>
          <p:cNvPr id="9" name="TextBox 8"/>
          <p:cNvSpPr txBox="1"/>
          <p:nvPr/>
        </p:nvSpPr>
        <p:spPr>
          <a:xfrm>
            <a:off x="5518666" y="6054556"/>
            <a:ext cx="2512533" cy="2105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 dirty="0" smtClean="0">
                <a:latin typeface="+mn-lt"/>
              </a:rPr>
              <a:t>Figure 3: Workflow of our approach.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9090" y="6462459"/>
            <a:ext cx="8242776" cy="4210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en-US" sz="1200" dirty="0" smtClean="0">
                <a:latin typeface="+mn-lt"/>
              </a:rPr>
              <a:t>[3] J. </a:t>
            </a:r>
            <a:r>
              <a:rPr lang="en-US" sz="1200" dirty="0" err="1" smtClean="0">
                <a:latin typeface="+mn-lt"/>
              </a:rPr>
              <a:t>MacQueen</a:t>
            </a:r>
            <a:r>
              <a:rPr lang="en-US" sz="1200" dirty="0" smtClean="0">
                <a:latin typeface="+mn-lt"/>
              </a:rPr>
              <a:t>. </a:t>
            </a:r>
            <a:r>
              <a:rPr lang="en-US" sz="1200" dirty="0">
                <a:latin typeface="+mn-lt"/>
              </a:rPr>
              <a:t>"Some methods for classification and analysis of multivariate observations." </a:t>
            </a:r>
            <a:r>
              <a:rPr lang="en-US" sz="1200" i="1" dirty="0">
                <a:latin typeface="+mn-lt"/>
              </a:rPr>
              <a:t>Proceedings of the fifth Berkeley symposium on mathematical statistics and probability</a:t>
            </a:r>
            <a:r>
              <a:rPr lang="en-US" sz="1200" dirty="0">
                <a:latin typeface="+mn-lt"/>
              </a:rPr>
              <a:t>. Vol. 1. No. 14. 1967.</a:t>
            </a:r>
            <a:endParaRPr lang="en-US" sz="1200" dirty="0" smtClean="0">
              <a:latin typeface="+mn-lt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192" y="1259722"/>
            <a:ext cx="4297479" cy="5213591"/>
          </a:xfrm>
        </p:spPr>
      </p:pic>
    </p:spTree>
    <p:extLst>
      <p:ext uri="{BB962C8B-B14F-4D97-AF65-F5344CB8AC3E}">
        <p14:creationId xmlns:p14="http://schemas.microsoft.com/office/powerpoint/2010/main" val="150579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platzhalter 2"/>
              <p:cNvSpPr>
                <a:spLocks noGrp="1"/>
              </p:cNvSpPr>
              <p:nvPr>
                <p:ph idx="14"/>
              </p:nvPr>
            </p:nvSpPr>
            <p:spPr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de-DE" dirty="0" smtClean="0"/>
                  <a:t>The </a:t>
                </a:r>
                <a:r>
                  <a:rPr lang="de-DE" dirty="0" err="1" smtClean="0"/>
                  <a:t>main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steps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our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approach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are</a:t>
                </a:r>
                <a:r>
                  <a:rPr lang="de-DE" dirty="0" smtClean="0"/>
                  <a:t>: </a:t>
                </a:r>
                <a:endParaRPr lang="de-DE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de-DE" b="1" dirty="0" err="1">
                    <a:effectLst>
                      <a:outerShdw blurRad="50800" dist="762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local</a:t>
                </a:r>
                <a:r>
                  <a:rPr lang="de-DE" b="1" dirty="0">
                    <a:effectLst>
                      <a:outerShdw blurRad="50800" dist="762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 </a:t>
                </a:r>
                <a:r>
                  <a:rPr lang="de-DE" b="1" dirty="0" err="1">
                    <a:effectLst>
                      <a:outerShdw blurRad="50800" dist="762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feature</a:t>
                </a:r>
                <a:r>
                  <a:rPr lang="de-DE" b="1" dirty="0">
                    <a:effectLst>
                      <a:outerShdw blurRad="50800" dist="762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 </a:t>
                </a:r>
                <a:r>
                  <a:rPr lang="de-DE" b="1" dirty="0" err="1">
                    <a:effectLst>
                      <a:outerShdw blurRad="50800" dist="762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extraction</a:t>
                </a:r>
                <a:endParaRPr lang="de-DE" b="1" dirty="0">
                  <a:effectLst>
                    <a:outerShdw blurRad="50800" dist="76200" dir="13500000" algn="br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de-DE" dirty="0" err="1" smtClean="0"/>
                  <a:t>generate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codewords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clustering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features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using</a:t>
                </a:r>
                <a:r>
                  <a:rPr lang="de-DE" dirty="0" smtClean="0"/>
                  <a:t> K-</a:t>
                </a:r>
                <a:r>
                  <a:rPr lang="de-DE" dirty="0" err="1" smtClean="0"/>
                  <a:t>means</a:t>
                </a:r>
                <a:r>
                  <a:rPr lang="de-DE" dirty="0" smtClean="0"/>
                  <a:t> </a:t>
                </a:r>
                <a:r>
                  <a:rPr lang="de-DE" baseline="30000" dirty="0" smtClean="0"/>
                  <a:t>[3]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de-DE" dirty="0" smtClean="0"/>
                  <a:t>form </a:t>
                </a:r>
                <a:r>
                  <a:rPr lang="de-DE" dirty="0" err="1" smtClean="0"/>
                  <a:t>codebook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sorting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codewords</a:t>
                </a:r>
                <a:endParaRPr lang="de-DE" dirty="0" smtClean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de-DE" dirty="0" err="1"/>
                  <a:t>t</a:t>
                </a:r>
                <a:r>
                  <a:rPr lang="de-DE" dirty="0" err="1" smtClean="0"/>
                  <a:t>hreshold</a:t>
                </a:r>
                <a:r>
                  <a:rPr lang="de-DE" dirty="0" smtClean="0"/>
                  <a:t> on </a:t>
                </a:r>
                <a:r>
                  <a:rPr lang="de-DE" dirty="0" err="1" smtClean="0"/>
                  <a:t>codewords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number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𝑚</m:t>
                    </m:r>
                  </m:oMath>
                </a14:m>
                <a:r>
                  <a:rPr lang="de-DE" dirty="0" smtClean="0"/>
                  <a:t> 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de-DE" dirty="0" err="1"/>
                  <a:t>f</a:t>
                </a:r>
                <a:r>
                  <a:rPr lang="de-DE" dirty="0" err="1" smtClean="0"/>
                  <a:t>or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each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image</a:t>
                </a:r>
                <a:r>
                  <a:rPr lang="de-DE" dirty="0" smtClean="0"/>
                  <a:t>, </a:t>
                </a:r>
                <a:r>
                  <a:rPr lang="de-DE" dirty="0" err="1" smtClean="0"/>
                  <a:t>we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label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inlier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if</a:t>
                </a:r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𝑘𝑒𝑦𝑝𝑜𝑖𝑛𝑡𝑠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𝑘𝑒𝑦𝑝𝑜𝑖𝑛𝑡𝑠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𝑘𝑒𝑦𝑝𝑜𝑖𝑛𝑡𝑠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&gt;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𝜏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𝑤h𝑒𝑟𝑒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𝜏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b="0" dirty="0" smtClean="0">
                    <a:ea typeface="Cambria Math" charset="0"/>
                    <a:cs typeface="Cambria Math" charset="0"/>
                  </a:rPr>
                  <a:t>, </a:t>
                </a:r>
                <a:r>
                  <a:rPr lang="en-US" dirty="0" smtClean="0">
                    <a:ea typeface="Cambria Math" charset="0"/>
                    <a:cs typeface="Cambria Math" charset="0"/>
                  </a:rPr>
                  <a:t>otherwise, it is labeled as outlier. </a:t>
                </a:r>
                <a:endParaRPr lang="en-US" b="0" dirty="0" smtClean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4"/>
              </p:nvPr>
            </p:nvSpPr>
            <p:spPr>
              <a:blipFill rotWithShape="0">
                <a:blip r:embed="rId3"/>
                <a:stretch>
                  <a:fillRect l="-1977"/>
                </a:stretch>
              </a:blip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de-DE" dirty="0" smtClean="0"/>
              <a:t>Approach</a:t>
            </a:r>
            <a:endParaRPr lang="de-DE" dirty="0"/>
          </a:p>
        </p:txBody>
      </p:sp>
      <p:sp>
        <p:nvSpPr>
          <p:cNvPr id="9" name="TextBox 8"/>
          <p:cNvSpPr txBox="1"/>
          <p:nvPr/>
        </p:nvSpPr>
        <p:spPr>
          <a:xfrm>
            <a:off x="5518664" y="5851558"/>
            <a:ext cx="2512533" cy="2105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 dirty="0" smtClean="0">
                <a:latin typeface="+mn-lt"/>
              </a:rPr>
              <a:t>Figure 3: Workflow of our approach.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9090" y="6462459"/>
            <a:ext cx="8126410" cy="4210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en-US" sz="1200" dirty="0" smtClean="0">
                <a:latin typeface="+mn-lt"/>
              </a:rPr>
              <a:t>[3] J. </a:t>
            </a:r>
            <a:r>
              <a:rPr lang="en-US" sz="1200" dirty="0" err="1" smtClean="0">
                <a:latin typeface="+mn-lt"/>
              </a:rPr>
              <a:t>MacQueen</a:t>
            </a:r>
            <a:r>
              <a:rPr lang="en-US" sz="1200" dirty="0" smtClean="0">
                <a:latin typeface="+mn-lt"/>
              </a:rPr>
              <a:t>. </a:t>
            </a:r>
            <a:r>
              <a:rPr lang="en-US" sz="1200" dirty="0">
                <a:latin typeface="+mn-lt"/>
              </a:rPr>
              <a:t>"Some methods for classification and analysis of multivariate observations." </a:t>
            </a:r>
            <a:r>
              <a:rPr lang="en-US" sz="1200" i="1" dirty="0">
                <a:latin typeface="+mn-lt"/>
              </a:rPr>
              <a:t>Proceedings of the fifth Berkeley symposium on mathematical statistics and probability</a:t>
            </a:r>
            <a:r>
              <a:rPr lang="en-US" sz="1200" dirty="0">
                <a:latin typeface="+mn-lt"/>
              </a:rPr>
              <a:t>. Vol. 1. No. 14. 1967.</a:t>
            </a:r>
            <a:endParaRPr lang="en-US" sz="1200" dirty="0" smtClean="0">
              <a:latin typeface="+mn-lt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055" y="1004689"/>
            <a:ext cx="4225753" cy="5444879"/>
          </a:xfrm>
        </p:spPr>
      </p:pic>
    </p:spTree>
    <p:extLst>
      <p:ext uri="{BB962C8B-B14F-4D97-AF65-F5344CB8AC3E}">
        <p14:creationId xmlns:p14="http://schemas.microsoft.com/office/powerpoint/2010/main" val="184711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</Template>
  <TotalTime>4358</TotalTime>
  <Words>957</Words>
  <Application>Microsoft Macintosh PowerPoint</Application>
  <PresentationFormat>On-screen Show (4:3)</PresentationFormat>
  <Paragraphs>219</Paragraphs>
  <Slides>25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Calibri</vt:lpstr>
      <vt:lpstr>Cambria Math</vt:lpstr>
      <vt:lpstr>Courier New</vt:lpstr>
      <vt:lpstr>Symbol</vt:lpstr>
      <vt:lpstr>Wingdings</vt:lpstr>
      <vt:lpstr>Arial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Robust outlier detection for webly-supervised image classification and action recognition </vt:lpstr>
      <vt:lpstr>Contents</vt:lpstr>
      <vt:lpstr>Contents</vt:lpstr>
      <vt:lpstr>Motivation</vt:lpstr>
      <vt:lpstr>Problem</vt:lpstr>
      <vt:lpstr>Challenges</vt:lpstr>
      <vt:lpstr>Contents</vt:lpstr>
      <vt:lpstr>Approach</vt:lpstr>
      <vt:lpstr>Approach</vt:lpstr>
      <vt:lpstr>Local feature extraction</vt:lpstr>
      <vt:lpstr>Local feature extraction</vt:lpstr>
      <vt:lpstr>Local feature extraction</vt:lpstr>
      <vt:lpstr>Contents</vt:lpstr>
      <vt:lpstr>Evaluation</vt:lpstr>
      <vt:lpstr>Evaluation on dataset Synthetic_v1</vt:lpstr>
      <vt:lpstr>Evaluation on dataset Synthetic_v2</vt:lpstr>
      <vt:lpstr>Evaluation on dataset Synthetic_v3</vt:lpstr>
      <vt:lpstr>Difference between Hypercolumn and SIFT</vt:lpstr>
      <vt:lpstr>Baseline methods</vt:lpstr>
      <vt:lpstr>Evaluation on dataset Pascal</vt:lpstr>
      <vt:lpstr>Evaluation on dataset MITPlaces</vt:lpstr>
      <vt:lpstr>PowerPoint Presentation</vt:lpstr>
      <vt:lpstr>Contents</vt:lpstr>
      <vt:lpstr>Conclusion</vt:lpstr>
      <vt:lpstr> </vt:lpstr>
    </vt:vector>
  </TitlesOfParts>
  <Company/>
  <LinksUpToDate>false</LinksUpToDate>
  <SharedDoc>false</SharedDoc>
  <HyperlinkBase/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Robust outlier detection for webly-supervised image classification and action recognition </dc:title>
  <dc:creator>liunannpu@gmail.com</dc:creator>
  <cp:lastModifiedBy>liunannpu@gmail.com</cp:lastModifiedBy>
  <cp:revision>126</cp:revision>
  <cp:lastPrinted>2017-10-09T09:51:11Z</cp:lastPrinted>
  <dcterms:created xsi:type="dcterms:W3CDTF">2017-10-02T12:38:46Z</dcterms:created>
  <dcterms:modified xsi:type="dcterms:W3CDTF">2017-10-09T09:55:24Z</dcterms:modified>
</cp:coreProperties>
</file>